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1" r:id="rId4"/>
    <p:sldId id="258"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59" r:id="rId22"/>
    <p:sldId id="278" r:id="rId23"/>
    <p:sldId id="279" r:id="rId24"/>
    <p:sldId id="280" r:id="rId25"/>
    <p:sldId id="281" r:id="rId26"/>
    <p:sldId id="282" r:id="rId27"/>
    <p:sldId id="283" r:id="rId28"/>
    <p:sldId id="284" r:id="rId29"/>
    <p:sldId id="285" r:id="rId30"/>
    <p:sldId id="286" r:id="rId31"/>
    <p:sldId id="287" r:id="rId32"/>
    <p:sldId id="260"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8" autoAdjust="0"/>
    <p:restoredTop sz="94660"/>
  </p:normalViewPr>
  <p:slideViewPr>
    <p:cSldViewPr>
      <p:cViewPr varScale="1">
        <p:scale>
          <a:sx n="103" d="100"/>
          <a:sy n="103" d="100"/>
        </p:scale>
        <p:origin x="-21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B190D9A-EA86-465E-91D7-1AF1AD4D43CE}" type="datetimeFigureOut">
              <a:rPr lang="en-US" smtClean="0"/>
              <a:pPr/>
              <a:t>2/17/2012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CB1E45F-F581-48B4-A21A-3038DD8ACD23}"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190D9A-EA86-465E-91D7-1AF1AD4D43CE}" type="datetimeFigureOut">
              <a:rPr lang="en-US" smtClean="0"/>
              <a:pPr/>
              <a:t>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1E45F-F581-48B4-A21A-3038DD8ACD2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CB1E45F-F581-48B4-A21A-3038DD8ACD23}"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190D9A-EA86-465E-91D7-1AF1AD4D43CE}" type="datetimeFigureOut">
              <a:rPr lang="en-US" smtClean="0"/>
              <a:pPr/>
              <a:t>2/17/2012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33600"/>
            <a:ext cx="3810000" cy="4114800"/>
          </a:xfrm>
        </p:spPr>
        <p:txBody>
          <a:bodyPr/>
          <a:lstStyle/>
          <a:p>
            <a:pPr lvl="0"/>
            <a:endParaRPr lang="en-US" noProof="0" smtClean="0"/>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63E5BEE4-4BB9-4415-9B69-BE8BE33E08AE}" type="slidenum">
              <a:rPr lang="en-US"/>
              <a:pPr>
                <a:defRPr/>
              </a:pPr>
              <a:t>‹#›</a:t>
            </a:fld>
            <a:endParaRPr lang="en-US"/>
          </a:p>
        </p:txBody>
      </p:sp>
    </p:spTree>
  </p:cSld>
  <p:clrMapOvr>
    <a:masterClrMapping/>
  </p:clrMapOvr>
  <p:transition spd="med" advTm="4000">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B190D9A-EA86-465E-91D7-1AF1AD4D43CE}" type="datetimeFigureOut">
              <a:rPr lang="en-US" smtClean="0"/>
              <a:pPr/>
              <a:t>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CB1E45F-F581-48B4-A21A-3038DD8ACD23}"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B190D9A-EA86-465E-91D7-1AF1AD4D43CE}" type="datetimeFigureOut">
              <a:rPr lang="en-US" smtClean="0"/>
              <a:pPr/>
              <a:t>2/17/2012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CB1E45F-F581-48B4-A21A-3038DD8ACD23}"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B190D9A-EA86-465E-91D7-1AF1AD4D43CE}" type="datetimeFigureOut">
              <a:rPr lang="en-US" smtClean="0"/>
              <a:pPr/>
              <a:t>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1E45F-F581-48B4-A21A-3038DD8ACD23}"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B190D9A-EA86-465E-91D7-1AF1AD4D43CE}" type="datetimeFigureOut">
              <a:rPr lang="en-US" smtClean="0"/>
              <a:pPr/>
              <a:t>2/17/2012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CB1E45F-F581-48B4-A21A-3038DD8ACD23}"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B190D9A-EA86-465E-91D7-1AF1AD4D43CE}" type="datetimeFigureOut">
              <a:rPr lang="en-US" smtClean="0"/>
              <a:pPr/>
              <a:t>2/17/2012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CB1E45F-F581-48B4-A21A-3038DD8ACD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B190D9A-EA86-465E-91D7-1AF1AD4D43CE}" type="datetimeFigureOut">
              <a:rPr lang="en-US" smtClean="0"/>
              <a:pPr/>
              <a:t>2/17/2012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CB1E45F-F581-48B4-A21A-3038DD8ACD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CB1E45F-F581-48B4-A21A-3038DD8ACD23}"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B190D9A-EA86-465E-91D7-1AF1AD4D43CE}" type="datetimeFigureOut">
              <a:rPr lang="en-US" smtClean="0"/>
              <a:pPr/>
              <a:t>2/17/2012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CB1E45F-F581-48B4-A21A-3038DD8ACD23}"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B190D9A-EA86-465E-91D7-1AF1AD4D43CE}" type="datetimeFigureOut">
              <a:rPr lang="en-US" smtClean="0"/>
              <a:pPr/>
              <a:t>2/17/2012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B190D9A-EA86-465E-91D7-1AF1AD4D43CE}" type="datetimeFigureOut">
              <a:rPr lang="en-US" smtClean="0"/>
              <a:pPr/>
              <a:t>2/17/2012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CB1E45F-F581-48B4-A21A-3038DD8ACD23}"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emf"/><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nyu.edu/classes/keefer/waoe/monacostory.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Theresa Monaco, Christen crayton, Maimuna Abdilah, and Chau Dao  </a:t>
            </a:r>
            <a:endParaRPr lang="en-US" dirty="0"/>
          </a:p>
        </p:txBody>
      </p:sp>
      <p:sp>
        <p:nvSpPr>
          <p:cNvPr id="2" name="Title 1"/>
          <p:cNvSpPr>
            <a:spLocks noGrp="1"/>
          </p:cNvSpPr>
          <p:nvPr>
            <p:ph type="ctrTitle"/>
          </p:nvPr>
        </p:nvSpPr>
        <p:spPr/>
        <p:txBody>
          <a:bodyPr>
            <a:normAutofit fontScale="90000"/>
          </a:bodyPr>
          <a:lstStyle/>
          <a:p>
            <a:r>
              <a:rPr lang="en-US" dirty="0" smtClean="0"/>
              <a:t>Gifted Learners Differentiate Curriculum in the Regular Classroom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554162"/>
          </a:xfrm>
        </p:spPr>
        <p:txBody>
          <a:bodyPr>
            <a:noAutofit/>
          </a:bodyPr>
          <a:lstStyle/>
          <a:p>
            <a:r>
              <a:rPr lang="en-US" sz="4800" dirty="0" smtClean="0">
                <a:ln>
                  <a:solidFill>
                    <a:srgbClr val="00B0F0"/>
                  </a:solidFill>
                </a:ln>
                <a:solidFill>
                  <a:schemeClr val="bg1"/>
                </a:solidFill>
                <a:effectLst>
                  <a:glow rad="101600">
                    <a:schemeClr val="tx2">
                      <a:alpha val="60000"/>
                    </a:schemeClr>
                  </a:glow>
                </a:effectLst>
                <a:latin typeface="Algerian" pitchFamily="82" charset="0"/>
              </a:rPr>
              <a:t>examples</a:t>
            </a:r>
            <a:endParaRPr lang="en-US" sz="4800" dirty="0">
              <a:ln>
                <a:solidFill>
                  <a:srgbClr val="00B0F0"/>
                </a:solidFill>
              </a:ln>
              <a:solidFill>
                <a:schemeClr val="bg1"/>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 y="1066800"/>
            <a:ext cx="1219200" cy="257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221328"/>
            <a:ext cx="1447800" cy="1597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C:\Users\Christen\AppData\Local\Microsoft\Windows\Temporary Internet Files\Low\Content.IE5\90VCN0LX\MC90043959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9638" y="1448194"/>
            <a:ext cx="1661160" cy="286439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4454428"/>
            <a:ext cx="2209800" cy="194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4612964"/>
            <a:ext cx="3122371" cy="175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099"/>
                                        </p:tgtEl>
                                        <p:attrNameLst>
                                          <p:attrName>style.visibility</p:attrName>
                                        </p:attrNameLst>
                                      </p:cBhvr>
                                      <p:to>
                                        <p:strVal val="visible"/>
                                      </p:to>
                                    </p:set>
                                    <p:anim calcmode="lin" valueType="num">
                                      <p:cBhvr>
                                        <p:cTn id="11" dur="500" fill="hold"/>
                                        <p:tgtEl>
                                          <p:spTgt spid="4099"/>
                                        </p:tgtEl>
                                        <p:attrNameLst>
                                          <p:attrName>ppt_w</p:attrName>
                                        </p:attrNameLst>
                                      </p:cBhvr>
                                      <p:tavLst>
                                        <p:tav tm="0">
                                          <p:val>
                                            <p:fltVal val="0"/>
                                          </p:val>
                                        </p:tav>
                                        <p:tav tm="100000">
                                          <p:val>
                                            <p:strVal val="#ppt_w"/>
                                          </p:val>
                                        </p:tav>
                                      </p:tavLst>
                                    </p:anim>
                                    <p:anim calcmode="lin" valueType="num">
                                      <p:cBhvr>
                                        <p:cTn id="12" dur="500" fill="hold"/>
                                        <p:tgtEl>
                                          <p:spTgt spid="4099"/>
                                        </p:tgtEl>
                                        <p:attrNameLst>
                                          <p:attrName>ppt_h</p:attrName>
                                        </p:attrNameLst>
                                      </p:cBhvr>
                                      <p:tavLst>
                                        <p:tav tm="0">
                                          <p:val>
                                            <p:fltVal val="0"/>
                                          </p:val>
                                        </p:tav>
                                        <p:tav tm="100000">
                                          <p:val>
                                            <p:strVal val="#ppt_h"/>
                                          </p:val>
                                        </p:tav>
                                      </p:tavLst>
                                    </p:anim>
                                    <p:animEffect transition="in" filter="fade">
                                      <p:cBhvr>
                                        <p:cTn id="13" dur="500"/>
                                        <p:tgtEl>
                                          <p:spTgt spid="4099"/>
                                        </p:tgtEl>
                                      </p:cBhvr>
                                    </p:animEffect>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circle(in)">
                                      <p:cBhvr>
                                        <p:cTn id="17" dur="2000"/>
                                        <p:tgtEl>
                                          <p:spTgt spid="4102"/>
                                        </p:tgtEl>
                                      </p:cBhvr>
                                    </p:animEffect>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4103"/>
                                        </p:tgtEl>
                                        <p:attrNameLst>
                                          <p:attrName>style.visibility</p:attrName>
                                        </p:attrNameLst>
                                      </p:cBhvr>
                                      <p:to>
                                        <p:strVal val="visible"/>
                                      </p:to>
                                    </p:set>
                                    <p:anim calcmode="lin" valueType="num">
                                      <p:cBhvr additive="base">
                                        <p:cTn id="21" dur="500" fill="hold"/>
                                        <p:tgtEl>
                                          <p:spTgt spid="4103"/>
                                        </p:tgtEl>
                                        <p:attrNameLst>
                                          <p:attrName>ppt_x</p:attrName>
                                        </p:attrNameLst>
                                      </p:cBhvr>
                                      <p:tavLst>
                                        <p:tav tm="0">
                                          <p:val>
                                            <p:strVal val="#ppt_x"/>
                                          </p:val>
                                        </p:tav>
                                        <p:tav tm="100000">
                                          <p:val>
                                            <p:strVal val="#ppt_x"/>
                                          </p:val>
                                        </p:tav>
                                      </p:tavLst>
                                    </p:anim>
                                    <p:anim calcmode="lin" valueType="num">
                                      <p:cBhvr additive="base">
                                        <p:cTn id="22" dur="500" fill="hold"/>
                                        <p:tgtEl>
                                          <p:spTgt spid="4103"/>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6" presetClass="entr" presetSubtype="0" fill="hold" nodeType="afterEffect">
                                  <p:stCondLst>
                                    <p:cond delay="0"/>
                                  </p:stCondLst>
                                  <p:childTnLst>
                                    <p:set>
                                      <p:cBhvr>
                                        <p:cTn id="25" dur="1" fill="hold">
                                          <p:stCondLst>
                                            <p:cond delay="0"/>
                                          </p:stCondLst>
                                        </p:cTn>
                                        <p:tgtEl>
                                          <p:spTgt spid="4100"/>
                                        </p:tgtEl>
                                        <p:attrNameLst>
                                          <p:attrName>style.visibility</p:attrName>
                                        </p:attrNameLst>
                                      </p:cBhvr>
                                      <p:to>
                                        <p:strVal val="visible"/>
                                      </p:to>
                                    </p:set>
                                    <p:animEffect transition="in" filter="wipe(down)">
                                      <p:cBhvr>
                                        <p:cTn id="26" dur="580">
                                          <p:stCondLst>
                                            <p:cond delay="0"/>
                                          </p:stCondLst>
                                        </p:cTn>
                                        <p:tgtEl>
                                          <p:spTgt spid="4100"/>
                                        </p:tgtEl>
                                      </p:cBhvr>
                                    </p:animEffect>
                                    <p:anim calcmode="lin" valueType="num">
                                      <p:cBhvr>
                                        <p:cTn id="27"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32" dur="26">
                                          <p:stCondLst>
                                            <p:cond delay="650"/>
                                          </p:stCondLst>
                                        </p:cTn>
                                        <p:tgtEl>
                                          <p:spTgt spid="4100"/>
                                        </p:tgtEl>
                                      </p:cBhvr>
                                      <p:to x="100000" y="60000"/>
                                    </p:animScale>
                                    <p:animScale>
                                      <p:cBhvr>
                                        <p:cTn id="33" dur="166" decel="50000">
                                          <p:stCondLst>
                                            <p:cond delay="676"/>
                                          </p:stCondLst>
                                        </p:cTn>
                                        <p:tgtEl>
                                          <p:spTgt spid="4100"/>
                                        </p:tgtEl>
                                      </p:cBhvr>
                                      <p:to x="100000" y="100000"/>
                                    </p:animScale>
                                    <p:animScale>
                                      <p:cBhvr>
                                        <p:cTn id="34" dur="26">
                                          <p:stCondLst>
                                            <p:cond delay="1312"/>
                                          </p:stCondLst>
                                        </p:cTn>
                                        <p:tgtEl>
                                          <p:spTgt spid="4100"/>
                                        </p:tgtEl>
                                      </p:cBhvr>
                                      <p:to x="100000" y="80000"/>
                                    </p:animScale>
                                    <p:animScale>
                                      <p:cBhvr>
                                        <p:cTn id="35" dur="166" decel="50000">
                                          <p:stCondLst>
                                            <p:cond delay="1338"/>
                                          </p:stCondLst>
                                        </p:cTn>
                                        <p:tgtEl>
                                          <p:spTgt spid="4100"/>
                                        </p:tgtEl>
                                      </p:cBhvr>
                                      <p:to x="100000" y="100000"/>
                                    </p:animScale>
                                    <p:animScale>
                                      <p:cBhvr>
                                        <p:cTn id="36" dur="26">
                                          <p:stCondLst>
                                            <p:cond delay="1642"/>
                                          </p:stCondLst>
                                        </p:cTn>
                                        <p:tgtEl>
                                          <p:spTgt spid="4100"/>
                                        </p:tgtEl>
                                      </p:cBhvr>
                                      <p:to x="100000" y="90000"/>
                                    </p:animScale>
                                    <p:animScale>
                                      <p:cBhvr>
                                        <p:cTn id="37" dur="166" decel="50000">
                                          <p:stCondLst>
                                            <p:cond delay="1668"/>
                                          </p:stCondLst>
                                        </p:cTn>
                                        <p:tgtEl>
                                          <p:spTgt spid="4100"/>
                                        </p:tgtEl>
                                      </p:cBhvr>
                                      <p:to x="100000" y="100000"/>
                                    </p:animScale>
                                    <p:animScale>
                                      <p:cBhvr>
                                        <p:cTn id="38" dur="26">
                                          <p:stCondLst>
                                            <p:cond delay="1808"/>
                                          </p:stCondLst>
                                        </p:cTn>
                                        <p:tgtEl>
                                          <p:spTgt spid="4100"/>
                                        </p:tgtEl>
                                      </p:cBhvr>
                                      <p:to x="100000" y="95000"/>
                                    </p:animScale>
                                    <p:animScale>
                                      <p:cBhvr>
                                        <p:cTn id="39" dur="166" decel="50000">
                                          <p:stCondLst>
                                            <p:cond delay="1834"/>
                                          </p:stCondLst>
                                        </p:cTn>
                                        <p:tgtEl>
                                          <p:spTgt spid="410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534400" cy="1066800"/>
          </a:xfrm>
        </p:spPr>
        <p:txBody>
          <a:bodyPr>
            <a:noAutofit/>
          </a:bodyPr>
          <a:lstStyle/>
          <a:p>
            <a:r>
              <a:rPr lang="en-US" sz="4800" dirty="0" smtClean="0">
                <a:ln>
                  <a:solidFill>
                    <a:srgbClr val="00B0F0"/>
                  </a:solidFill>
                </a:ln>
                <a:solidFill>
                  <a:schemeClr val="bg1"/>
                </a:solidFill>
                <a:effectLst>
                  <a:glow rad="101600">
                    <a:schemeClr val="tx2">
                      <a:alpha val="60000"/>
                    </a:schemeClr>
                  </a:glow>
                </a:effectLst>
                <a:latin typeface="Algerian" pitchFamily="82" charset="0"/>
              </a:rPr>
              <a:t>examples</a:t>
            </a:r>
            <a:endParaRPr lang="en-US" sz="4800" dirty="0">
              <a:ln>
                <a:solidFill>
                  <a:srgbClr val="00B0F0"/>
                </a:solidFill>
              </a:ln>
              <a:solidFill>
                <a:schemeClr val="bg1"/>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879941"/>
            <a:ext cx="2971800" cy="167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3429000"/>
            <a:ext cx="1391330" cy="194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2061846"/>
            <a:ext cx="2134156" cy="1522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4648200"/>
            <a:ext cx="2476500" cy="172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8400" y="4800600"/>
            <a:ext cx="2362200" cy="169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158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1000"/>
                                        <p:tgtEl>
                                          <p:spTgt spid="5122"/>
                                        </p:tgtEl>
                                      </p:cBhvr>
                                    </p:animEffect>
                                    <p:anim calcmode="lin" valueType="num">
                                      <p:cBhvr>
                                        <p:cTn id="12" dur="1000" fill="hold"/>
                                        <p:tgtEl>
                                          <p:spTgt spid="5122"/>
                                        </p:tgtEl>
                                        <p:attrNameLst>
                                          <p:attrName>ppt_x</p:attrName>
                                        </p:attrNameLst>
                                      </p:cBhvr>
                                      <p:tavLst>
                                        <p:tav tm="0">
                                          <p:val>
                                            <p:strVal val="#ppt_x"/>
                                          </p:val>
                                        </p:tav>
                                        <p:tav tm="100000">
                                          <p:val>
                                            <p:strVal val="#ppt_x"/>
                                          </p:val>
                                        </p:tav>
                                      </p:tavLst>
                                    </p:anim>
                                    <p:anim calcmode="lin" valueType="num">
                                      <p:cBhvr>
                                        <p:cTn id="13" dur="1000" fill="hold"/>
                                        <p:tgtEl>
                                          <p:spTgt spid="512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fade">
                                      <p:cBhvr>
                                        <p:cTn id="17" dur="1000"/>
                                        <p:tgtEl>
                                          <p:spTgt spid="5125"/>
                                        </p:tgtEl>
                                      </p:cBhvr>
                                    </p:animEffect>
                                    <p:anim calcmode="lin" valueType="num">
                                      <p:cBhvr>
                                        <p:cTn id="18" dur="1000" fill="hold"/>
                                        <p:tgtEl>
                                          <p:spTgt spid="5125"/>
                                        </p:tgtEl>
                                        <p:attrNameLst>
                                          <p:attrName>ppt_x</p:attrName>
                                        </p:attrNameLst>
                                      </p:cBhvr>
                                      <p:tavLst>
                                        <p:tav tm="0">
                                          <p:val>
                                            <p:strVal val="#ppt_x"/>
                                          </p:val>
                                        </p:tav>
                                        <p:tav tm="100000">
                                          <p:val>
                                            <p:strVal val="#ppt_x"/>
                                          </p:val>
                                        </p:tav>
                                      </p:tavLst>
                                    </p:anim>
                                    <p:anim calcmode="lin" valueType="num">
                                      <p:cBhvr>
                                        <p:cTn id="19" dur="1000" fill="hold"/>
                                        <p:tgtEl>
                                          <p:spTgt spid="5125"/>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31" presetClass="entr" presetSubtype="0" fill="hold" nodeType="afterEffect">
                                  <p:stCondLst>
                                    <p:cond delay="0"/>
                                  </p:stCondLst>
                                  <p:childTnLst>
                                    <p:set>
                                      <p:cBhvr>
                                        <p:cTn id="22" dur="1" fill="hold">
                                          <p:stCondLst>
                                            <p:cond delay="0"/>
                                          </p:stCondLst>
                                        </p:cTn>
                                        <p:tgtEl>
                                          <p:spTgt spid="5124"/>
                                        </p:tgtEl>
                                        <p:attrNameLst>
                                          <p:attrName>style.visibility</p:attrName>
                                        </p:attrNameLst>
                                      </p:cBhvr>
                                      <p:to>
                                        <p:strVal val="visible"/>
                                      </p:to>
                                    </p:set>
                                    <p:anim calcmode="lin" valueType="num">
                                      <p:cBhvr>
                                        <p:cTn id="23" dur="1000" fill="hold"/>
                                        <p:tgtEl>
                                          <p:spTgt spid="5124"/>
                                        </p:tgtEl>
                                        <p:attrNameLst>
                                          <p:attrName>ppt_w</p:attrName>
                                        </p:attrNameLst>
                                      </p:cBhvr>
                                      <p:tavLst>
                                        <p:tav tm="0">
                                          <p:val>
                                            <p:fltVal val="0"/>
                                          </p:val>
                                        </p:tav>
                                        <p:tav tm="100000">
                                          <p:val>
                                            <p:strVal val="#ppt_w"/>
                                          </p:val>
                                        </p:tav>
                                      </p:tavLst>
                                    </p:anim>
                                    <p:anim calcmode="lin" valueType="num">
                                      <p:cBhvr>
                                        <p:cTn id="24" dur="1000" fill="hold"/>
                                        <p:tgtEl>
                                          <p:spTgt spid="5124"/>
                                        </p:tgtEl>
                                        <p:attrNameLst>
                                          <p:attrName>ppt_h</p:attrName>
                                        </p:attrNameLst>
                                      </p:cBhvr>
                                      <p:tavLst>
                                        <p:tav tm="0">
                                          <p:val>
                                            <p:fltVal val="0"/>
                                          </p:val>
                                        </p:tav>
                                        <p:tav tm="100000">
                                          <p:val>
                                            <p:strVal val="#ppt_h"/>
                                          </p:val>
                                        </p:tav>
                                      </p:tavLst>
                                    </p:anim>
                                    <p:anim calcmode="lin" valueType="num">
                                      <p:cBhvr>
                                        <p:cTn id="25" dur="1000" fill="hold"/>
                                        <p:tgtEl>
                                          <p:spTgt spid="5124"/>
                                        </p:tgtEl>
                                        <p:attrNameLst>
                                          <p:attrName>style.rotation</p:attrName>
                                        </p:attrNameLst>
                                      </p:cBhvr>
                                      <p:tavLst>
                                        <p:tav tm="0">
                                          <p:val>
                                            <p:fltVal val="90"/>
                                          </p:val>
                                        </p:tav>
                                        <p:tav tm="100000">
                                          <p:val>
                                            <p:fltVal val="0"/>
                                          </p:val>
                                        </p:tav>
                                      </p:tavLst>
                                    </p:anim>
                                    <p:animEffect transition="in" filter="fade">
                                      <p:cBhvr>
                                        <p:cTn id="26" dur="1000"/>
                                        <p:tgtEl>
                                          <p:spTgt spid="5124"/>
                                        </p:tgtEl>
                                      </p:cBhvr>
                                    </p:animEffect>
                                  </p:childTnLst>
                                </p:cTn>
                              </p:par>
                            </p:childTnLst>
                          </p:cTn>
                        </p:par>
                        <p:par>
                          <p:cTn id="27" fill="hold">
                            <p:stCondLst>
                              <p:cond delay="5000"/>
                            </p:stCondLst>
                            <p:childTnLst>
                              <p:par>
                                <p:cTn id="28" presetID="31" presetClass="entr" presetSubtype="0" fill="hold" nodeType="afterEffect">
                                  <p:stCondLst>
                                    <p:cond delay="0"/>
                                  </p:stCondLst>
                                  <p:childTnLst>
                                    <p:set>
                                      <p:cBhvr>
                                        <p:cTn id="29" dur="1" fill="hold">
                                          <p:stCondLst>
                                            <p:cond delay="0"/>
                                          </p:stCondLst>
                                        </p:cTn>
                                        <p:tgtEl>
                                          <p:spTgt spid="5123"/>
                                        </p:tgtEl>
                                        <p:attrNameLst>
                                          <p:attrName>style.visibility</p:attrName>
                                        </p:attrNameLst>
                                      </p:cBhvr>
                                      <p:to>
                                        <p:strVal val="visible"/>
                                      </p:to>
                                    </p:set>
                                    <p:anim calcmode="lin" valueType="num">
                                      <p:cBhvr>
                                        <p:cTn id="30" dur="1000" fill="hold"/>
                                        <p:tgtEl>
                                          <p:spTgt spid="5123"/>
                                        </p:tgtEl>
                                        <p:attrNameLst>
                                          <p:attrName>ppt_w</p:attrName>
                                        </p:attrNameLst>
                                      </p:cBhvr>
                                      <p:tavLst>
                                        <p:tav tm="0">
                                          <p:val>
                                            <p:fltVal val="0"/>
                                          </p:val>
                                        </p:tav>
                                        <p:tav tm="100000">
                                          <p:val>
                                            <p:strVal val="#ppt_w"/>
                                          </p:val>
                                        </p:tav>
                                      </p:tavLst>
                                    </p:anim>
                                    <p:anim calcmode="lin" valueType="num">
                                      <p:cBhvr>
                                        <p:cTn id="31" dur="1000" fill="hold"/>
                                        <p:tgtEl>
                                          <p:spTgt spid="5123"/>
                                        </p:tgtEl>
                                        <p:attrNameLst>
                                          <p:attrName>ppt_h</p:attrName>
                                        </p:attrNameLst>
                                      </p:cBhvr>
                                      <p:tavLst>
                                        <p:tav tm="0">
                                          <p:val>
                                            <p:fltVal val="0"/>
                                          </p:val>
                                        </p:tav>
                                        <p:tav tm="100000">
                                          <p:val>
                                            <p:strVal val="#ppt_h"/>
                                          </p:val>
                                        </p:tav>
                                      </p:tavLst>
                                    </p:anim>
                                    <p:anim calcmode="lin" valueType="num">
                                      <p:cBhvr>
                                        <p:cTn id="32" dur="1000" fill="hold"/>
                                        <p:tgtEl>
                                          <p:spTgt spid="5123"/>
                                        </p:tgtEl>
                                        <p:attrNameLst>
                                          <p:attrName>style.rotation</p:attrName>
                                        </p:attrNameLst>
                                      </p:cBhvr>
                                      <p:tavLst>
                                        <p:tav tm="0">
                                          <p:val>
                                            <p:fltVal val="90"/>
                                          </p:val>
                                        </p:tav>
                                        <p:tav tm="100000">
                                          <p:val>
                                            <p:fltVal val="0"/>
                                          </p:val>
                                        </p:tav>
                                      </p:tavLst>
                                    </p:anim>
                                    <p:animEffect transition="in" filter="fade">
                                      <p:cBhvr>
                                        <p:cTn id="33"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991600" cy="5334000"/>
          </a:xfrm>
        </p:spPr>
        <p:txBody>
          <a:bodyPr>
            <a:noAutofit/>
          </a:bodyPr>
          <a:lstStyle/>
          <a:p>
            <a:r>
              <a:rPr lang="en-US" sz="7200" b="1" dirty="0">
                <a:effectLst>
                  <a:glow rad="101600">
                    <a:srgbClr val="FF0066">
                      <a:alpha val="60000"/>
                    </a:srgbClr>
                  </a:glow>
                </a:effectLst>
                <a:latin typeface="Andalus" pitchFamily="18" charset="-78"/>
                <a:cs typeface="Andalus" pitchFamily="18" charset="-78"/>
              </a:rPr>
              <a:t>Can you think of </a:t>
            </a:r>
            <a:r>
              <a:rPr lang="en-US" sz="7200" b="1" dirty="0" smtClean="0">
                <a:effectLst>
                  <a:glow rad="101600">
                    <a:srgbClr val="FF0066">
                      <a:alpha val="60000"/>
                    </a:srgbClr>
                  </a:glow>
                </a:effectLst>
                <a:latin typeface="Andalus" pitchFamily="18" charset="-78"/>
                <a:cs typeface="Andalus" pitchFamily="18" charset="-78"/>
              </a:rPr>
              <a:t>other </a:t>
            </a:r>
            <a:r>
              <a:rPr lang="en-US" sz="7200" b="1" dirty="0" smtClean="0">
                <a:solidFill>
                  <a:schemeClr val="bg1"/>
                </a:solidFill>
                <a:effectLst>
                  <a:glow rad="101600">
                    <a:srgbClr val="FF0066">
                      <a:alpha val="60000"/>
                    </a:srgbClr>
                  </a:glow>
                </a:effectLst>
                <a:latin typeface="Andalus" pitchFamily="18" charset="-78"/>
                <a:cs typeface="Andalus" pitchFamily="18" charset="-78"/>
              </a:rPr>
              <a:t>verbs?</a:t>
            </a:r>
            <a:br>
              <a:rPr lang="en-US" sz="7200" b="1" dirty="0" smtClean="0">
                <a:solidFill>
                  <a:schemeClr val="bg1"/>
                </a:solidFill>
                <a:effectLst>
                  <a:glow rad="101600">
                    <a:srgbClr val="FF0066">
                      <a:alpha val="60000"/>
                    </a:srgbClr>
                  </a:glow>
                </a:effectLst>
                <a:latin typeface="Andalus" pitchFamily="18" charset="-78"/>
                <a:cs typeface="Andalus" pitchFamily="18" charset="-78"/>
              </a:rPr>
            </a:br>
            <a:r>
              <a:rPr lang="en-US" sz="7200" b="1" dirty="0" smtClean="0">
                <a:solidFill>
                  <a:schemeClr val="bg1"/>
                </a:solidFill>
                <a:effectLst>
                  <a:glow rad="101600">
                    <a:srgbClr val="FF0066">
                      <a:alpha val="60000"/>
                    </a:srgbClr>
                  </a:glow>
                </a:effectLst>
                <a:latin typeface="Andalus" pitchFamily="18" charset="-78"/>
                <a:cs typeface="Andalus" pitchFamily="18" charset="-78"/>
              </a:rPr>
              <a:t/>
            </a:r>
            <a:br>
              <a:rPr lang="en-US" sz="7200" b="1" dirty="0" smtClean="0">
                <a:solidFill>
                  <a:schemeClr val="bg1"/>
                </a:solidFill>
                <a:effectLst>
                  <a:glow rad="101600">
                    <a:srgbClr val="FF0066">
                      <a:alpha val="60000"/>
                    </a:srgbClr>
                  </a:glow>
                </a:effectLst>
                <a:latin typeface="Andalus" pitchFamily="18" charset="-78"/>
                <a:cs typeface="Andalus" pitchFamily="18" charset="-78"/>
              </a:rPr>
            </a:br>
            <a:r>
              <a:rPr lang="en-US" sz="6000" dirty="0" smtClean="0">
                <a:effectLst>
                  <a:glow rad="63500">
                    <a:schemeClr val="accent2">
                      <a:satMod val="175000"/>
                      <a:alpha val="40000"/>
                    </a:schemeClr>
                  </a:glow>
                </a:effectLst>
                <a:latin typeface="Andalus" pitchFamily="18" charset="-78"/>
                <a:cs typeface="Andalus" pitchFamily="18" charset="-78"/>
              </a:rPr>
              <a:t>Some things we can do.</a:t>
            </a:r>
            <a:r>
              <a:rPr lang="en-US" sz="6600" dirty="0">
                <a:effectLst>
                  <a:glow rad="63500">
                    <a:schemeClr val="accent2">
                      <a:satMod val="175000"/>
                      <a:alpha val="40000"/>
                    </a:schemeClr>
                  </a:glow>
                </a:effectLst>
                <a:latin typeface="Andalus" pitchFamily="18" charset="-78"/>
                <a:cs typeface="Andalus" pitchFamily="18" charset="-78"/>
              </a:rPr>
              <a:t/>
            </a:r>
            <a:br>
              <a:rPr lang="en-US" sz="6600" dirty="0">
                <a:effectLst>
                  <a:glow rad="63500">
                    <a:schemeClr val="accent2">
                      <a:satMod val="175000"/>
                      <a:alpha val="40000"/>
                    </a:schemeClr>
                  </a:glow>
                </a:effectLst>
                <a:latin typeface="Andalus" pitchFamily="18" charset="-78"/>
                <a:cs typeface="Andalus" pitchFamily="18" charset="-78"/>
              </a:rPr>
            </a:br>
            <a:endParaRPr lang="en-US" sz="6600" dirty="0">
              <a:effectLst>
                <a:glow rad="63500">
                  <a:schemeClr val="accent2">
                    <a:satMod val="175000"/>
                    <a:alpha val="40000"/>
                  </a:schemeClr>
                </a:glow>
              </a:effectLst>
              <a:latin typeface="Andalus" pitchFamily="18" charset="-78"/>
              <a:cs typeface="Andalus" pitchFamily="18" charset="-78"/>
            </a:endParaRPr>
          </a:p>
        </p:txBody>
      </p:sp>
    </p:spTree>
    <p:extLst>
      <p:ext uri="{BB962C8B-B14F-4D97-AF65-F5344CB8AC3E}">
        <p14:creationId xmlns:p14="http://schemas.microsoft.com/office/powerpoint/2010/main" val="4068523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itchFamily="82" charset="0"/>
              </a:rPr>
              <a:t>Great Job!</a:t>
            </a:r>
            <a:endParaRPr lang="en-US" dirty="0">
              <a:latin typeface="Algerian" pitchFamily="82" charset="0"/>
            </a:endParaRPr>
          </a:p>
        </p:txBody>
      </p:sp>
      <p:pic>
        <p:nvPicPr>
          <p:cNvPr id="614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1" y="2209800"/>
            <a:ext cx="3242860" cy="311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700000"/>
      </p:ext>
    </p:extLst>
  </p:cSld>
  <p:clrMapOvr>
    <a:masterClrMapping/>
  </p:clrMapOvr>
  <mc:AlternateContent xmlns:mc="http://schemas.openxmlformats.org/markup-compatibility/2006" xmlns:p14="http://schemas.microsoft.com/office/powerpoint/2010/main">
    <mc:Choice Requires="p14">
      <p:transition spd="slow" p14:dur="5000">
        <p:sndAc>
          <p:stSnd>
            <p:snd r:embed="rId2" name="applause.wav"/>
          </p:stSnd>
        </p:sndAc>
      </p:transition>
    </mc:Choice>
    <mc:Fallback xmlns="">
      <p:transition spd="slow">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614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7" presetClass="emph" presetSubtype="0" fill="remove" grpId="0" nodeType="clickEffect">
                                  <p:stCondLst>
                                    <p:cond delay="0"/>
                                  </p:stCondLst>
                                  <p:childTnLst>
                                    <p:animClr clrSpc="rgb" dir="cw">
                                      <p:cBhvr override="childStyle">
                                        <p:cTn id="10" dur="250" autoRev="1" fill="remove"/>
                                        <p:tgtEl>
                                          <p:spTgt spid="2"/>
                                        </p:tgtEl>
                                        <p:attrNameLst>
                                          <p:attrName>style.color</p:attrName>
                                        </p:attrNameLst>
                                      </p:cBhvr>
                                      <p:to>
                                        <a:schemeClr val="bg1"/>
                                      </p:to>
                                    </p:animClr>
                                    <p:animClr clrSpc="rgb" dir="cw">
                                      <p:cBhvr>
                                        <p:cTn id="11" dur="250" autoRev="1" fill="remove"/>
                                        <p:tgtEl>
                                          <p:spTgt spid="2"/>
                                        </p:tgtEl>
                                        <p:attrNameLst>
                                          <p:attrName>fillcolor</p:attrName>
                                        </p:attrNameLst>
                                      </p:cBhvr>
                                      <p:to>
                                        <a:schemeClr val="bg1"/>
                                      </p:to>
                                    </p:animClr>
                                    <p:set>
                                      <p:cBhvr>
                                        <p:cTn id="12" dur="250" autoRev="1" fill="remove"/>
                                        <p:tgtEl>
                                          <p:spTgt spid="2"/>
                                        </p:tgtEl>
                                        <p:attrNameLst>
                                          <p:attrName>fill.type</p:attrName>
                                        </p:attrNameLst>
                                      </p:cBhvr>
                                      <p:to>
                                        <p:strVal val="solid"/>
                                      </p:to>
                                    </p:set>
                                    <p:set>
                                      <p:cBhvr>
                                        <p:cTn id="13"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itchFamily="82" charset="0"/>
              </a:rPr>
              <a:t>Find the verbs</a:t>
            </a:r>
            <a:endParaRPr lang="en-US" dirty="0">
              <a:latin typeface="Algerian" pitchFamily="82" charset="0"/>
            </a:endParaRPr>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sz="4400" dirty="0" smtClean="0">
                <a:latin typeface="Andalus" pitchFamily="18" charset="-78"/>
                <a:cs typeface="Andalus" pitchFamily="18" charset="-78"/>
              </a:rPr>
              <a:t>Rowan loves to sing in the morning.</a:t>
            </a:r>
          </a:p>
          <a:p>
            <a:pPr marL="514350" indent="-514350">
              <a:buAutoNum type="arabicPeriod"/>
            </a:pPr>
            <a:r>
              <a:rPr lang="en-US" sz="4400" dirty="0" smtClean="0">
                <a:latin typeface="Andalus" pitchFamily="18" charset="-78"/>
                <a:cs typeface="Andalus" pitchFamily="18" charset="-78"/>
              </a:rPr>
              <a:t>Evelyn likes to read books.</a:t>
            </a:r>
          </a:p>
          <a:p>
            <a:pPr marL="514350" indent="-514350">
              <a:buAutoNum type="arabicPeriod"/>
            </a:pPr>
            <a:r>
              <a:rPr lang="en-US" sz="4400" dirty="0" smtClean="0">
                <a:latin typeface="Andalus" pitchFamily="18" charset="-78"/>
                <a:cs typeface="Andalus" pitchFamily="18" charset="-78"/>
              </a:rPr>
              <a:t>Taylor will bake a cake.</a:t>
            </a:r>
          </a:p>
          <a:p>
            <a:pPr marL="514350" indent="-514350">
              <a:buAutoNum type="arabicPeriod"/>
            </a:pPr>
            <a:r>
              <a:rPr lang="en-US" sz="4400" dirty="0" smtClean="0">
                <a:latin typeface="Andalus" pitchFamily="18" charset="-78"/>
                <a:cs typeface="Andalus" pitchFamily="18" charset="-78"/>
              </a:rPr>
              <a:t>Can we play outside?</a:t>
            </a:r>
          </a:p>
          <a:p>
            <a:pPr marL="514350" indent="-514350">
              <a:buAutoNum type="arabicPeriod"/>
            </a:pPr>
            <a:r>
              <a:rPr lang="en-US" sz="4400" dirty="0" smtClean="0">
                <a:latin typeface="Andalus" pitchFamily="18" charset="-78"/>
                <a:cs typeface="Andalus" pitchFamily="18" charset="-78"/>
              </a:rPr>
              <a:t>Do you like to dance?</a:t>
            </a:r>
          </a:p>
          <a:p>
            <a:pPr marL="0" indent="0">
              <a:buNone/>
            </a:pPr>
            <a:endParaRPr lang="en-US" dirty="0"/>
          </a:p>
        </p:txBody>
      </p:sp>
    </p:spTree>
    <p:extLst>
      <p:ext uri="{BB962C8B-B14F-4D97-AF65-F5344CB8AC3E}">
        <p14:creationId xmlns:p14="http://schemas.microsoft.com/office/powerpoint/2010/main" val="267958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latin typeface="Algerian" pitchFamily="82" charset="0"/>
              </a:rPr>
              <a:t>Way to Go!</a:t>
            </a:r>
            <a:endParaRPr lang="en-US" dirty="0">
              <a:latin typeface="Algerian" pitchFamily="82" charset="0"/>
            </a:endParaRPr>
          </a:p>
        </p:txBody>
      </p:sp>
      <p:pic>
        <p:nvPicPr>
          <p:cNvPr id="614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1" y="2209800"/>
            <a:ext cx="3242860" cy="311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249848"/>
      </p:ext>
    </p:extLst>
  </p:cSld>
  <p:clrMapOvr>
    <a:masterClrMapping/>
  </p:clrMapOvr>
  <mc:AlternateContent xmlns:mc="http://schemas.openxmlformats.org/markup-compatibility/2006" xmlns:p14="http://schemas.microsoft.com/office/powerpoint/2010/main">
    <mc:Choice Requires="p14">
      <p:transition spd="slow" p14:dur="5000">
        <p:sndAc>
          <p:stSnd>
            <p:snd r:embed="rId2" name="applause.wav"/>
          </p:stSnd>
        </p:sndAc>
      </p:transition>
    </mc:Choice>
    <mc:Fallback xmlns="">
      <p:transition spd="slow">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614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47800"/>
            <a:ext cx="9144000" cy="5410200"/>
          </a:xfrm>
        </p:spPr>
        <p:txBody>
          <a:bodyPr>
            <a:normAutofit fontScale="90000"/>
          </a:bodyPr>
          <a:lstStyle/>
          <a:p>
            <a:pPr>
              <a:lnSpc>
                <a:spcPct val="200000"/>
              </a:lnSpc>
            </a:pPr>
            <a:r>
              <a:rPr lang="en-US" sz="1200" dirty="0">
                <a:latin typeface="Times New Roman" pitchFamily="18" charset="0"/>
                <a:cs typeface="Times New Roman" pitchFamily="18" charset="0"/>
              </a:rPr>
              <a:t> </a:t>
            </a:r>
            <a:br>
              <a:rPr lang="en-US" sz="1200" dirty="0">
                <a:latin typeface="Times New Roman" pitchFamily="18" charset="0"/>
                <a:cs typeface="Times New Roman" pitchFamily="18" charset="0"/>
              </a:rPr>
            </a:br>
            <a:r>
              <a:rPr lang="en-US" sz="2200" b="1" dirty="0" smtClean="0">
                <a:latin typeface="Andalus" pitchFamily="18" charset="-78"/>
                <a:cs typeface="Andalus" pitchFamily="18" charset="-78"/>
              </a:rPr>
              <a:t>Adam the Dancer</a:t>
            </a:r>
            <a:r>
              <a:rPr lang="en-US" sz="2000" dirty="0">
                <a:latin typeface="Andalus" pitchFamily="18" charset="-78"/>
                <a:cs typeface="Andalus" pitchFamily="18" charset="-78"/>
              </a:rPr>
              <a:t/>
            </a:r>
            <a:br>
              <a:rPr lang="en-US" sz="2000" dirty="0">
                <a:latin typeface="Andalus" pitchFamily="18" charset="-78"/>
                <a:cs typeface="Andalus" pitchFamily="18" charset="-78"/>
              </a:rPr>
            </a:br>
            <a:r>
              <a:rPr lang="en-US" sz="2000" dirty="0">
                <a:latin typeface="Andalus" pitchFamily="18" charset="-78"/>
                <a:cs typeface="Andalus" pitchFamily="18" charset="-78"/>
              </a:rPr>
              <a:t> There was a young boy named Adam who loved to dance. He loved to shake, jump</a:t>
            </a:r>
            <a:r>
              <a:rPr lang="en-US" sz="2000" b="1" dirty="0">
                <a:latin typeface="Andalus" pitchFamily="18" charset="-78"/>
                <a:cs typeface="Andalus" pitchFamily="18" charset="-78"/>
              </a:rPr>
              <a:t>,</a:t>
            </a:r>
            <a:r>
              <a:rPr lang="en-US" sz="2000" dirty="0">
                <a:latin typeface="Andalus" pitchFamily="18" charset="-78"/>
                <a:cs typeface="Andalus" pitchFamily="18" charset="-78"/>
              </a:rPr>
              <a:t> and bend</a:t>
            </a:r>
            <a:r>
              <a:rPr lang="en-US" sz="2000" u="sng" dirty="0">
                <a:latin typeface="Andalus" pitchFamily="18" charset="-78"/>
                <a:cs typeface="Andalus" pitchFamily="18" charset="-78"/>
              </a:rPr>
              <a:t> </a:t>
            </a:r>
            <a:r>
              <a:rPr lang="en-US" sz="2000" dirty="0">
                <a:latin typeface="Andalus" pitchFamily="18" charset="-78"/>
                <a:cs typeface="Andalus" pitchFamily="18" charset="-78"/>
              </a:rPr>
              <a:t>to the tango as the music </a:t>
            </a:r>
            <a:r>
              <a:rPr lang="en-US" sz="2000" dirty="0" smtClean="0">
                <a:latin typeface="Andalus" pitchFamily="18" charset="-78"/>
                <a:cs typeface="Andalus" pitchFamily="18" charset="-78"/>
              </a:rPr>
              <a:t>beats faster and faster. </a:t>
            </a:r>
            <a:r>
              <a:rPr lang="en-US" sz="2000" dirty="0">
                <a:latin typeface="Andalus" pitchFamily="18" charset="-78"/>
                <a:cs typeface="Andalus" pitchFamily="18" charset="-78"/>
              </a:rPr>
              <a:t>One day, his teacher decided to ask him to</a:t>
            </a:r>
            <a:r>
              <a:rPr lang="en-US" sz="2000" b="1" dirty="0">
                <a:latin typeface="Andalus" pitchFamily="18" charset="-78"/>
                <a:cs typeface="Andalus" pitchFamily="18" charset="-78"/>
              </a:rPr>
              <a:t> </a:t>
            </a:r>
            <a:r>
              <a:rPr lang="en-US" sz="2000" dirty="0">
                <a:latin typeface="Andalus" pitchFamily="18" charset="-78"/>
                <a:cs typeface="Andalus" pitchFamily="18" charset="-78"/>
              </a:rPr>
              <a:t>dance</a:t>
            </a:r>
            <a:r>
              <a:rPr lang="en-US" sz="2000" b="1" dirty="0">
                <a:latin typeface="Andalus" pitchFamily="18" charset="-78"/>
                <a:cs typeface="Andalus" pitchFamily="18" charset="-78"/>
              </a:rPr>
              <a:t> </a:t>
            </a:r>
            <a:r>
              <a:rPr lang="en-US" sz="2000" dirty="0">
                <a:latin typeface="Andalus" pitchFamily="18" charset="-78"/>
                <a:cs typeface="Andalus" pitchFamily="18" charset="-78"/>
              </a:rPr>
              <a:t>in front of the class. She said in a whisper</a:t>
            </a:r>
            <a:r>
              <a:rPr lang="en-US" sz="2000" b="1" dirty="0">
                <a:latin typeface="Andalus" pitchFamily="18" charset="-78"/>
                <a:cs typeface="Andalus" pitchFamily="18" charset="-78"/>
              </a:rPr>
              <a:t>, </a:t>
            </a:r>
            <a:r>
              <a:rPr lang="en-US" sz="2000" dirty="0">
                <a:latin typeface="Andalus" pitchFamily="18" charset="-78"/>
                <a:cs typeface="Andalus" pitchFamily="18" charset="-78"/>
              </a:rPr>
              <a:t>“Would you like to show the class, what you can do? “Yes, Ms. Smith, I would love to, replied Adam. As soon as Ms. Smith turned on the music, </a:t>
            </a:r>
            <a:r>
              <a:rPr lang="en-US" sz="2000" dirty="0" smtClean="0">
                <a:latin typeface="Andalus" pitchFamily="18" charset="-78"/>
                <a:cs typeface="Andalus" pitchFamily="18" charset="-78"/>
              </a:rPr>
              <a:t>he began to dance. </a:t>
            </a:r>
            <a:r>
              <a:rPr lang="en-US" sz="2000" dirty="0">
                <a:latin typeface="Andalus" pitchFamily="18" charset="-78"/>
                <a:cs typeface="Andalus" pitchFamily="18" charset="-78"/>
              </a:rPr>
              <a:t>His </a:t>
            </a:r>
            <a:r>
              <a:rPr lang="en-US" sz="2000" dirty="0" smtClean="0">
                <a:latin typeface="Andalus" pitchFamily="18" charset="-78"/>
                <a:cs typeface="Andalus" pitchFamily="18" charset="-78"/>
              </a:rPr>
              <a:t>classmates began to  </a:t>
            </a:r>
            <a:r>
              <a:rPr lang="en-US" sz="2000" dirty="0">
                <a:latin typeface="Andalus" pitchFamily="18" charset="-78"/>
                <a:cs typeface="Andalus" pitchFamily="18" charset="-78"/>
              </a:rPr>
              <a:t>wave</a:t>
            </a:r>
            <a:r>
              <a:rPr lang="en-US" sz="2000" b="1" u="sng" dirty="0">
                <a:latin typeface="Andalus" pitchFamily="18" charset="-78"/>
                <a:cs typeface="Andalus" pitchFamily="18" charset="-78"/>
              </a:rPr>
              <a:t> </a:t>
            </a:r>
            <a:r>
              <a:rPr lang="en-US" sz="2000" dirty="0">
                <a:latin typeface="Andalus" pitchFamily="18" charset="-78"/>
                <a:cs typeface="Andalus" pitchFamily="18" charset="-78"/>
              </a:rPr>
              <a:t>their hands as he </a:t>
            </a:r>
            <a:r>
              <a:rPr lang="en-US" sz="2000" dirty="0" smtClean="0">
                <a:latin typeface="Andalus" pitchFamily="18" charset="-78"/>
                <a:cs typeface="Andalus" pitchFamily="18" charset="-78"/>
              </a:rPr>
              <a:t>slightly moved </a:t>
            </a:r>
            <a:r>
              <a:rPr lang="en-US" sz="2000" dirty="0">
                <a:latin typeface="Andalus" pitchFamily="18" charset="-78"/>
                <a:cs typeface="Andalus" pitchFamily="18" charset="-78"/>
              </a:rPr>
              <a:t>to the beat. With the snap</a:t>
            </a:r>
            <a:r>
              <a:rPr lang="en-US" sz="2000" u="sng" dirty="0">
                <a:latin typeface="Andalus" pitchFamily="18" charset="-78"/>
                <a:cs typeface="Andalus" pitchFamily="18" charset="-78"/>
              </a:rPr>
              <a:t> </a:t>
            </a:r>
            <a:r>
              <a:rPr lang="en-US" sz="2000" dirty="0">
                <a:latin typeface="Andalus" pitchFamily="18" charset="-78"/>
                <a:cs typeface="Andalus" pitchFamily="18" charset="-78"/>
              </a:rPr>
              <a:t>of his </a:t>
            </a:r>
            <a:r>
              <a:rPr lang="en-US" sz="2000" dirty="0" smtClean="0">
                <a:latin typeface="Andalus" pitchFamily="18" charset="-78"/>
                <a:cs typeface="Andalus" pitchFamily="18" charset="-78"/>
              </a:rPr>
              <a:t>fingers, </a:t>
            </a:r>
            <a:r>
              <a:rPr lang="en-US" sz="2000" dirty="0">
                <a:latin typeface="Andalus" pitchFamily="18" charset="-78"/>
                <a:cs typeface="Andalus" pitchFamily="18" charset="-78"/>
              </a:rPr>
              <a:t>he </a:t>
            </a:r>
            <a:r>
              <a:rPr lang="en-US" sz="2000" dirty="0" smtClean="0">
                <a:latin typeface="Andalus" pitchFamily="18" charset="-78"/>
                <a:cs typeface="Andalus" pitchFamily="18" charset="-78"/>
              </a:rPr>
              <a:t>suddenly flips </a:t>
            </a:r>
            <a:r>
              <a:rPr lang="en-US" sz="2000" dirty="0">
                <a:latin typeface="Andalus" pitchFamily="18" charset="-78"/>
                <a:cs typeface="Andalus" pitchFamily="18" charset="-78"/>
              </a:rPr>
              <a:t>in the air and smiles to his classmates.  With a small march, he asks his classmates to join him on the floor. With </a:t>
            </a:r>
            <a:r>
              <a:rPr lang="en-US" sz="2000" dirty="0" smtClean="0">
                <a:latin typeface="Andalus" pitchFamily="18" charset="-78"/>
                <a:cs typeface="Andalus" pitchFamily="18" charset="-78"/>
              </a:rPr>
              <a:t>a  </a:t>
            </a:r>
            <a:r>
              <a:rPr lang="en-US" sz="2000" dirty="0">
                <a:latin typeface="Andalus" pitchFamily="18" charset="-78"/>
                <a:cs typeface="Andalus" pitchFamily="18" charset="-78"/>
              </a:rPr>
              <a:t>skip, Ms. Smith turns the music on again, and with the clap of her hands she exclaims, “Let’s dance!”</a:t>
            </a:r>
            <a:br>
              <a:rPr lang="en-US" sz="2000" dirty="0">
                <a:latin typeface="Andalus" pitchFamily="18" charset="-78"/>
                <a:cs typeface="Andalus" pitchFamily="18" charset="-78"/>
              </a:rPr>
            </a:br>
            <a:endParaRPr lang="en-US" sz="2000" dirty="0">
              <a:latin typeface="Andalus" pitchFamily="18" charset="-78"/>
              <a:cs typeface="Andalus" pitchFamily="18" charset="-7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428929"/>
            <a:ext cx="704850" cy="861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228600"/>
            <a:ext cx="8686800" cy="1200329"/>
          </a:xfrm>
          <a:prstGeom prst="rect">
            <a:avLst/>
          </a:prstGeom>
          <a:noFill/>
        </p:spPr>
        <p:txBody>
          <a:bodyPr wrap="square" rtlCol="0">
            <a:spAutoFit/>
          </a:bodyPr>
          <a:lstStyle/>
          <a:p>
            <a:pPr algn="ctr"/>
            <a:r>
              <a:rPr lang="en-US" sz="3600" dirty="0" smtClean="0">
                <a:latin typeface="Algerian" pitchFamily="82" charset="0"/>
              </a:rPr>
              <a:t>find the verbs in the passage below. </a:t>
            </a:r>
            <a:endParaRPr lang="en-US" sz="3600" dirty="0">
              <a:latin typeface="Algerian" pitchFamily="82" charset="0"/>
            </a:endParaRPr>
          </a:p>
        </p:txBody>
      </p:sp>
    </p:spTree>
    <p:extLst>
      <p:ext uri="{BB962C8B-B14F-4D97-AF65-F5344CB8AC3E}">
        <p14:creationId xmlns:p14="http://schemas.microsoft.com/office/powerpoint/2010/main" val="1684697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effectLst>
                  <a:glow rad="101600">
                    <a:srgbClr val="CCFF33">
                      <a:alpha val="60000"/>
                    </a:srgbClr>
                  </a:glow>
                </a:effectLst>
                <a:latin typeface="Algerian" pitchFamily="82" charset="0"/>
              </a:rPr>
              <a:t>Your turn</a:t>
            </a:r>
            <a:endParaRPr lang="en-US" sz="5400" dirty="0">
              <a:effectLst>
                <a:glow rad="101600">
                  <a:srgbClr val="CCFF33">
                    <a:alpha val="60000"/>
                  </a:srgbClr>
                </a:glow>
              </a:effectLst>
              <a:latin typeface="Algerian" pitchFamily="82" charset="0"/>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4400" dirty="0" smtClean="0">
                <a:latin typeface="Andalus" pitchFamily="18" charset="-78"/>
                <a:cs typeface="Andalus" pitchFamily="18" charset="-78"/>
              </a:rPr>
              <a:t>Create five or more sentences using your own verbs. </a:t>
            </a:r>
          </a:p>
          <a:p>
            <a:pPr marL="514350" indent="-514350">
              <a:buFont typeface="+mj-lt"/>
              <a:buAutoNum type="arabicPeriod"/>
            </a:pPr>
            <a:r>
              <a:rPr lang="en-US" sz="4400" dirty="0" smtClean="0">
                <a:latin typeface="Andalus" pitchFamily="18" charset="-78"/>
                <a:cs typeface="Andalus" pitchFamily="18" charset="-78"/>
              </a:rPr>
              <a:t>Share your sentences with a partner when you are finished. </a:t>
            </a:r>
            <a:endParaRPr lang="en-US" sz="4400" dirty="0">
              <a:latin typeface="Andalus" pitchFamily="18" charset="-78"/>
              <a:cs typeface="Andalus" pitchFamily="18" charset="-78"/>
            </a:endParaRPr>
          </a:p>
        </p:txBody>
      </p:sp>
    </p:spTree>
    <p:extLst>
      <p:ext uri="{BB962C8B-B14F-4D97-AF65-F5344CB8AC3E}">
        <p14:creationId xmlns:p14="http://schemas.microsoft.com/office/powerpoint/2010/main" val="2463838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a:solidFill>
                    <a:schemeClr val="tx1"/>
                  </a:solidFill>
                </a:ln>
                <a:solidFill>
                  <a:srgbClr val="00FF00"/>
                </a:solidFill>
                <a:effectLst>
                  <a:glow rad="101600">
                    <a:schemeClr val="accent6">
                      <a:satMod val="175000"/>
                      <a:alpha val="40000"/>
                    </a:schemeClr>
                  </a:glow>
                </a:effectLst>
                <a:latin typeface="Algerian" pitchFamily="82" charset="0"/>
              </a:rPr>
              <a:t>Next we will watch a soundless video</a:t>
            </a:r>
            <a:endParaRPr lang="en-US" b="1" dirty="0">
              <a:ln>
                <a:solidFill>
                  <a:schemeClr val="tx1"/>
                </a:solidFill>
              </a:ln>
              <a:solidFill>
                <a:srgbClr val="00FF00"/>
              </a:solidFill>
              <a:effectLst>
                <a:glow rad="101600">
                  <a:schemeClr val="accent6">
                    <a:satMod val="175000"/>
                    <a:alpha val="40000"/>
                  </a:schemeClr>
                </a:glow>
              </a:effectLst>
              <a:latin typeface="Algerian" pitchFamily="82" charset="0"/>
            </a:endParaRPr>
          </a:p>
        </p:txBody>
      </p:sp>
      <p:sp>
        <p:nvSpPr>
          <p:cNvPr id="3" name="Content Placeholder 2"/>
          <p:cNvSpPr>
            <a:spLocks noGrp="1"/>
          </p:cNvSpPr>
          <p:nvPr>
            <p:ph idx="1"/>
          </p:nvPr>
        </p:nvSpPr>
        <p:spPr/>
        <p:txBody>
          <a:bodyPr/>
          <a:lstStyle/>
          <a:p>
            <a:pPr marL="0" indent="0">
              <a:buNone/>
            </a:pPr>
            <a:r>
              <a:rPr lang="en-US" sz="4800" b="1" dirty="0" smtClean="0">
                <a:ln>
                  <a:solidFill>
                    <a:schemeClr val="tx1"/>
                  </a:solidFill>
                </a:ln>
                <a:solidFill>
                  <a:schemeClr val="accent1">
                    <a:lumMod val="75000"/>
                  </a:schemeClr>
                </a:solidFill>
                <a:latin typeface="Andalus" pitchFamily="18" charset="-78"/>
                <a:cs typeface="Andalus" pitchFamily="18" charset="-78"/>
              </a:rPr>
              <a:t>You can create a:</a:t>
            </a:r>
          </a:p>
          <a:p>
            <a:r>
              <a:rPr lang="en-US" sz="3600" dirty="0" smtClean="0">
                <a:latin typeface="Andalus" pitchFamily="18" charset="-78"/>
                <a:cs typeface="Andalus" pitchFamily="18" charset="-78"/>
              </a:rPr>
              <a:t>Song</a:t>
            </a:r>
          </a:p>
          <a:p>
            <a:r>
              <a:rPr lang="en-US" sz="3600" dirty="0" smtClean="0">
                <a:latin typeface="Andalus" pitchFamily="18" charset="-78"/>
                <a:cs typeface="Andalus" pitchFamily="18" charset="-78"/>
              </a:rPr>
              <a:t>story </a:t>
            </a:r>
          </a:p>
          <a:p>
            <a:r>
              <a:rPr lang="en-US" sz="3600" dirty="0" smtClean="0">
                <a:latin typeface="Andalus" pitchFamily="18" charset="-78"/>
                <a:cs typeface="Andalus" pitchFamily="18" charset="-78"/>
              </a:rPr>
              <a:t>Words for the video</a:t>
            </a:r>
            <a:endParaRPr lang="en-US" sz="3600" dirty="0">
              <a:latin typeface="Andalus" pitchFamily="18" charset="-78"/>
              <a:cs typeface="Andalus" pitchFamily="18" charset="-78"/>
            </a:endParaRPr>
          </a:p>
          <a:p>
            <a:pPr marL="0" indent="0">
              <a:buNone/>
            </a:pPr>
            <a:endParaRPr lang="en-US" sz="3600" dirty="0">
              <a:latin typeface="Andalus" pitchFamily="18" charset="-78"/>
              <a:cs typeface="Andalus" pitchFamily="18" charset="-78"/>
            </a:endParaRPr>
          </a:p>
          <a:p>
            <a:endParaRPr lang="en-US" sz="3600" dirty="0">
              <a:latin typeface="Andalus" pitchFamily="18" charset="-78"/>
              <a:cs typeface="Andalus" pitchFamily="18" charset="-78"/>
            </a:endParaRPr>
          </a:p>
        </p:txBody>
      </p:sp>
    </p:spTree>
    <p:extLst>
      <p:ext uri="{BB962C8B-B14F-4D97-AF65-F5344CB8AC3E}">
        <p14:creationId xmlns:p14="http://schemas.microsoft.com/office/powerpoint/2010/main" val="2669433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ction verbs photo story_2.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cstate="print"/>
          <a:stretch>
            <a:fillRect/>
          </a:stretch>
        </p:blipFill>
        <p:spPr>
          <a:xfrm>
            <a:off x="762000" y="304800"/>
            <a:ext cx="7554288" cy="5666213"/>
          </a:xfrm>
        </p:spPr>
      </p:pic>
    </p:spTree>
    <p:extLst>
      <p:ext uri="{BB962C8B-B14F-4D97-AF65-F5344CB8AC3E}">
        <p14:creationId xmlns:p14="http://schemas.microsoft.com/office/powerpoint/2010/main" val="2416034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About the Authors: Theresa Monaco</a:t>
            </a:r>
            <a:endParaRPr lang="en-US" dirty="0"/>
          </a:p>
        </p:txBody>
      </p:sp>
      <p:sp>
        <p:nvSpPr>
          <p:cNvPr id="3" name="Content Placeholder 2"/>
          <p:cNvSpPr>
            <a:spLocks noGrp="1"/>
          </p:cNvSpPr>
          <p:nvPr>
            <p:ph sz="quarter" idx="1"/>
          </p:nvPr>
        </p:nvSpPr>
        <p:spPr>
          <a:xfrm>
            <a:off x="301752" y="1527048"/>
            <a:ext cx="5870448" cy="4645152"/>
          </a:xfrm>
        </p:spPr>
        <p:txBody>
          <a:bodyPr>
            <a:normAutofit fontScale="85000" lnSpcReduction="20000"/>
          </a:bodyPr>
          <a:lstStyle/>
          <a:p>
            <a:r>
              <a:rPr lang="en-US" sz="2200" dirty="0" smtClean="0"/>
              <a:t>Theresa Monaco is Professor of Curriculum and Instruction and Director for Center for Gifted and Talented Education at the University of Houston. She has authored:</a:t>
            </a:r>
          </a:p>
          <a:p>
            <a:r>
              <a:rPr lang="en-US" sz="2200" dirty="0" smtClean="0"/>
              <a:t>Monaco, T. (Ed.) 2ndEdition (2002) Biographical Directory of Leaders in Gifted Education. Royal Fireworks Press, Unionville, N.Y.</a:t>
            </a:r>
          </a:p>
          <a:p>
            <a:r>
              <a:rPr lang="en-US" sz="2200" dirty="0" smtClean="0"/>
              <a:t>Monaco, T, Brandi Allen, </a:t>
            </a:r>
            <a:r>
              <a:rPr lang="en-US" sz="2200" dirty="0" err="1" smtClean="0"/>
              <a:t>Azhar</a:t>
            </a:r>
            <a:r>
              <a:rPr lang="en-US" sz="2200" dirty="0" smtClean="0"/>
              <a:t> </a:t>
            </a:r>
            <a:r>
              <a:rPr lang="en-US" sz="2200" dirty="0" err="1" smtClean="0"/>
              <a:t>Zafar</a:t>
            </a:r>
            <a:r>
              <a:rPr lang="en-US" sz="2200" dirty="0" smtClean="0"/>
              <a:t> (2011) </a:t>
            </a:r>
            <a:r>
              <a:rPr lang="en-US" sz="2200" u="sng" dirty="0" smtClean="0">
                <a:hlinkClick r:id="rId2"/>
              </a:rPr>
              <a:t>http://www.nyu.edu/classes/keefer/waoe/monacostory.pdf</a:t>
            </a:r>
            <a:r>
              <a:rPr lang="en-US" sz="2200" dirty="0" smtClean="0"/>
              <a:t>, Hyperlinked for public viewing . World Association for Online Education: The WWW Journal of Online Education. Updated by Publisher.</a:t>
            </a:r>
          </a:p>
          <a:p>
            <a:r>
              <a:rPr lang="en-US" sz="2200" dirty="0" smtClean="0"/>
              <a:t>Teachers Identify and Support At-Risk Gifted Students. Volume 8 Issue 3 -Jun 3, 2010 -11:27:53 AM.  By Theresa Monaco, Danna Eichenold, Victoria Casper, Claudia V. Gonzales, Susan Jackson, Maria Earle, Eva Marie Bisaillon</a:t>
            </a:r>
          </a:p>
          <a:p>
            <a:endParaRPr lang="en-US" dirty="0"/>
          </a:p>
        </p:txBody>
      </p:sp>
      <p:pic>
        <p:nvPicPr>
          <p:cNvPr id="4" name="Picture 3" descr="monacopic.JPG"/>
          <p:cNvPicPr>
            <a:picLocks noChangeAspect="1"/>
          </p:cNvPicPr>
          <p:nvPr/>
        </p:nvPicPr>
        <p:blipFill>
          <a:blip r:embed="rId3" cstate="print"/>
          <a:stretch>
            <a:fillRect/>
          </a:stretch>
        </p:blipFill>
        <p:spPr>
          <a:xfrm>
            <a:off x="6172200" y="2286000"/>
            <a:ext cx="2433107" cy="2209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ln>
                  <a:solidFill>
                    <a:srgbClr val="9966FF"/>
                  </a:solidFill>
                </a:ln>
                <a:solidFill>
                  <a:srgbClr val="92D050"/>
                </a:solidFill>
                <a:effectLst>
                  <a:glow rad="101600">
                    <a:srgbClr val="FFC000">
                      <a:alpha val="60000"/>
                    </a:srgbClr>
                  </a:glow>
                </a:effectLst>
                <a:latin typeface="Algerian" pitchFamily="82" charset="0"/>
              </a:rPr>
              <a:t>Your turn!</a:t>
            </a:r>
            <a:endParaRPr lang="en-US" sz="6000" dirty="0">
              <a:ln>
                <a:solidFill>
                  <a:srgbClr val="9966FF"/>
                </a:solidFill>
              </a:ln>
              <a:solidFill>
                <a:srgbClr val="92D050"/>
              </a:solidFill>
              <a:effectLst>
                <a:glow rad="101600">
                  <a:srgbClr val="FFC000">
                    <a:alpha val="60000"/>
                  </a:srgbClr>
                </a:glow>
              </a:effectLst>
              <a:latin typeface="Algerian" pitchFamily="82" charset="0"/>
            </a:endParaRPr>
          </a:p>
        </p:txBody>
      </p:sp>
      <p:sp>
        <p:nvSpPr>
          <p:cNvPr id="3" name="Content Placeholder 2"/>
          <p:cNvSpPr>
            <a:spLocks noGrp="1"/>
          </p:cNvSpPr>
          <p:nvPr>
            <p:ph idx="1"/>
          </p:nvPr>
        </p:nvSpPr>
        <p:spPr/>
        <p:txBody>
          <a:bodyPr>
            <a:normAutofit/>
          </a:bodyPr>
          <a:lstStyle/>
          <a:p>
            <a:pPr marL="0" indent="0" algn="ctr">
              <a:buNone/>
            </a:pPr>
            <a:endParaRPr lang="en-US" sz="9600" dirty="0" smtClean="0">
              <a:latin typeface="Andalus" pitchFamily="18" charset="-78"/>
              <a:cs typeface="Andalus" pitchFamily="18" charset="-78"/>
            </a:endParaRPr>
          </a:p>
          <a:p>
            <a:pPr marL="0" indent="0" algn="ctr">
              <a:buNone/>
            </a:pPr>
            <a:r>
              <a:rPr lang="en-US" sz="8000" dirty="0" smtClean="0">
                <a:latin typeface="Andalus" pitchFamily="18" charset="-78"/>
                <a:cs typeface="Andalus" pitchFamily="18" charset="-78"/>
              </a:rPr>
              <a:t>Let’s get busy using verbs!</a:t>
            </a:r>
            <a:endParaRPr lang="en-US" sz="8000" dirty="0">
              <a:latin typeface="Andalus" pitchFamily="18" charset="-78"/>
              <a:cs typeface="Andalus" pitchFamily="18" charset="-78"/>
            </a:endParaRPr>
          </a:p>
        </p:txBody>
      </p:sp>
    </p:spTree>
    <p:extLst>
      <p:ext uri="{BB962C8B-B14F-4D97-AF65-F5344CB8AC3E}">
        <p14:creationId xmlns:p14="http://schemas.microsoft.com/office/powerpoint/2010/main" val="4213609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Authors: Maimuna Abdilah</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My name is Maimuna </a:t>
            </a:r>
            <a:r>
              <a:rPr lang="en-US" dirty="0" err="1" smtClean="0"/>
              <a:t>Abdilahi</a:t>
            </a:r>
            <a:r>
              <a:rPr lang="en-US" dirty="0" smtClean="0"/>
              <a:t>, known as Mona. I am originally from Somalia, and lived in Egypt for my early childhood years. I have been living in Houston, TX for the past 13 years with my parents, brother, and two sisters. </a:t>
            </a:r>
            <a:br>
              <a:rPr lang="en-US" dirty="0" smtClean="0"/>
            </a:br>
            <a:r>
              <a:rPr lang="en-US" dirty="0" smtClean="0"/>
              <a:t/>
            </a:r>
            <a:br>
              <a:rPr lang="en-US" dirty="0" smtClean="0"/>
            </a:br>
            <a:r>
              <a:rPr lang="en-US" dirty="0" smtClean="0"/>
              <a:t>During my undergraduate career, I had the opportunity to work with Houston Independent School District as a refugee tutor. I worked at different schools tutored students' from different grade levels. This wonderful experience has allowed me to gain so much knowledge about teaching and helped increase my passion and love to children and teaching.</a:t>
            </a:r>
            <a:br>
              <a:rPr lang="en-US" dirty="0" smtClean="0"/>
            </a:br>
            <a:r>
              <a:rPr lang="en-US" dirty="0" smtClean="0"/>
              <a:t/>
            </a:r>
            <a:br>
              <a:rPr lang="en-US" dirty="0" smtClean="0"/>
            </a:br>
            <a:r>
              <a:rPr lang="en-US" dirty="0" smtClean="0"/>
              <a:t>This December, it is my hope to graduate from the Quest program and secure a teaching position and continue with my dream of teaching children. With the Wonderful support of my family, close friends and professors, and continuing research in teaching I know I will become a teacher that young children can look up and ensure their success.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304800"/>
            <a:ext cx="7772400" cy="1828800"/>
          </a:xfrm>
        </p:spPr>
        <p:txBody>
          <a:bodyPr/>
          <a:lstStyle/>
          <a:p>
            <a:r>
              <a:rPr lang="en-US" sz="5400" smtClean="0">
                <a:latin typeface="Comic Sans MS" pitchFamily="66" charset="0"/>
              </a:rPr>
              <a:t>Community</a:t>
            </a:r>
            <a:r>
              <a:rPr lang="en-US" smtClean="0">
                <a:latin typeface="Comic Sans MS" pitchFamily="66" charset="0"/>
              </a:rPr>
              <a:t> Helpers</a:t>
            </a:r>
            <a:endParaRPr lang="en-US" smtClean="0"/>
          </a:p>
        </p:txBody>
      </p:sp>
      <p:sp>
        <p:nvSpPr>
          <p:cNvPr id="10243" name="Rectangle 3"/>
          <p:cNvSpPr>
            <a:spLocks noGrp="1" noChangeArrowheads="1"/>
          </p:cNvSpPr>
          <p:nvPr>
            <p:ph type="subTitle" idx="1"/>
          </p:nvPr>
        </p:nvSpPr>
        <p:spPr/>
        <p:txBody>
          <a:bodyPr/>
          <a:lstStyle/>
          <a:p>
            <a:pPr algn="l"/>
            <a:r>
              <a:rPr lang="en-US" smtClean="0">
                <a:latin typeface="Comic Sans MS" pitchFamily="66" charset="0"/>
              </a:rPr>
              <a:t>Who are the people who help us each day?  Let’s take a look and find out!</a:t>
            </a:r>
          </a:p>
        </p:txBody>
      </p:sp>
    </p:spTree>
  </p:cSld>
  <p:clrMapOvr>
    <a:masterClrMapping/>
  </p:clrMapOvr>
  <p:transition advTm="4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0" fill="hold"/>
                                        <p:tgtEl>
                                          <p:spTgt spid="10242"/>
                                        </p:tgtEl>
                                        <p:attrNameLst>
                                          <p:attrName>ppt_x</p:attrName>
                                        </p:attrNameLst>
                                      </p:cBhvr>
                                      <p:tavLst>
                                        <p:tav tm="0">
                                          <p:val>
                                            <p:strVal val="1+#ppt_w/2"/>
                                          </p:val>
                                        </p:tav>
                                        <p:tav tm="100000">
                                          <p:val>
                                            <p:strVal val="#ppt_x"/>
                                          </p:val>
                                        </p:tav>
                                      </p:tavLst>
                                    </p:anim>
                                    <p:anim calcmode="lin" valueType="num">
                                      <p:cBhvr additive="base">
                                        <p:cTn id="8" dur="50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762000" y="-228600"/>
            <a:ext cx="7772400" cy="1143000"/>
          </a:xfrm>
        </p:spPr>
        <p:txBody>
          <a:bodyPr/>
          <a:lstStyle/>
          <a:p>
            <a:r>
              <a:rPr lang="en-US" dirty="0" smtClean="0">
                <a:latin typeface="Comic Sans MS" pitchFamily="66" charset="0"/>
              </a:rPr>
              <a:t>Firefighter</a:t>
            </a:r>
            <a:endParaRPr lang="en-US" dirty="0" smtClean="0">
              <a:latin typeface="Bookman Old Style" pitchFamily="18" charset="0"/>
            </a:endParaRPr>
          </a:p>
        </p:txBody>
      </p:sp>
      <p:sp>
        <p:nvSpPr>
          <p:cNvPr id="2051" name="Rectangle 3"/>
          <p:cNvSpPr>
            <a:spLocks noGrp="1" noChangeArrowheads="1"/>
          </p:cNvSpPr>
          <p:nvPr>
            <p:ph type="body" sz="half" idx="1"/>
          </p:nvPr>
        </p:nvSpPr>
        <p:spPr/>
        <p:txBody>
          <a:bodyPr/>
          <a:lstStyle/>
          <a:p>
            <a:r>
              <a:rPr lang="en-US" smtClean="0">
                <a:latin typeface="Comic Sans MS" pitchFamily="66" charset="0"/>
              </a:rPr>
              <a:t>Firefighters are very brave.  They help us when we have a fire.  </a:t>
            </a:r>
          </a:p>
        </p:txBody>
      </p:sp>
      <p:pic>
        <p:nvPicPr>
          <p:cNvPr id="4100" name="Picture 6" descr="C:\My Documents\fireman.jpg"/>
          <p:cNvPicPr>
            <a:picLocks noGrp="1" noChangeAspect="1" noChangeArrowheads="1"/>
          </p:cNvPicPr>
          <p:nvPr>
            <p:ph type="clipArt" sz="half" idx="2"/>
          </p:nvPr>
        </p:nvPicPr>
        <p:blipFill>
          <a:blip r:embed="rId2" cstate="print"/>
          <a:srcRect/>
          <a:stretch>
            <a:fillRect/>
          </a:stretch>
        </p:blipFill>
        <p:spPr>
          <a:xfrm>
            <a:off x="4648200" y="2398713"/>
            <a:ext cx="3810000" cy="3584575"/>
          </a:xfrm>
        </p:spPr>
      </p:pic>
    </p:spTree>
  </p:cSld>
  <p:clrMapOvr>
    <a:masterClrMapping/>
  </p:clrMapOvr>
  <p:transition spd="med" advTm="4000">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0" fill="hold"/>
                                        <p:tgtEl>
                                          <p:spTgt spid="2050"/>
                                        </p:tgtEl>
                                        <p:attrNameLst>
                                          <p:attrName>ppt_x</p:attrName>
                                        </p:attrNameLst>
                                      </p:cBhvr>
                                      <p:tavLst>
                                        <p:tav tm="0">
                                          <p:val>
                                            <p:strVal val="0-#ppt_w/2"/>
                                          </p:val>
                                        </p:tav>
                                        <p:tav tm="100000">
                                          <p:val>
                                            <p:strVal val="#ppt_x"/>
                                          </p:val>
                                        </p:tav>
                                      </p:tavLst>
                                    </p:anim>
                                    <p:anim calcmode="lin" valueType="num">
                                      <p:cBhvr additive="base">
                                        <p:cTn id="8" dur="50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 calcmode="lin" valueType="num">
                                      <p:cBhvr additive="base">
                                        <p:cTn id="13"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0" y="-228600"/>
            <a:ext cx="7772400" cy="1143000"/>
          </a:xfrm>
        </p:spPr>
        <p:txBody>
          <a:bodyPr/>
          <a:lstStyle/>
          <a:p>
            <a:r>
              <a:rPr lang="en-US" dirty="0" smtClean="0">
                <a:latin typeface="Comic Sans MS" pitchFamily="66" charset="0"/>
              </a:rPr>
              <a:t>Mail Carrier</a:t>
            </a:r>
          </a:p>
        </p:txBody>
      </p:sp>
      <p:sp>
        <p:nvSpPr>
          <p:cNvPr id="5123" name="Rectangle 3"/>
          <p:cNvSpPr>
            <a:spLocks noGrp="1" noChangeArrowheads="1"/>
          </p:cNvSpPr>
          <p:nvPr>
            <p:ph type="body" sz="half" idx="1"/>
          </p:nvPr>
        </p:nvSpPr>
        <p:spPr/>
        <p:txBody>
          <a:bodyPr/>
          <a:lstStyle/>
          <a:p>
            <a:r>
              <a:rPr lang="en-US" smtClean="0">
                <a:latin typeface="Comic Sans MS" pitchFamily="66" charset="0"/>
              </a:rPr>
              <a:t>The mail carrier brings us our mail.  He works at the post office.</a:t>
            </a:r>
          </a:p>
        </p:txBody>
      </p:sp>
      <p:sp>
        <p:nvSpPr>
          <p:cNvPr id="5124" name="Rectangle 4"/>
          <p:cNvSpPr>
            <a:spLocks noGrp="1" noChangeAspect="1" noChangeArrowheads="1" noTextEdit="1"/>
          </p:cNvSpPr>
          <p:nvPr>
            <p:ph type="clipArt" sz="half" idx="2"/>
          </p:nvPr>
        </p:nvSpPr>
        <p:spPr/>
      </p:sp>
      <p:pic>
        <p:nvPicPr>
          <p:cNvPr id="5125" name="Picture 5" descr="C:\My Documents\mailman.jpg"/>
          <p:cNvPicPr>
            <a:picLocks noChangeAspect="1" noChangeArrowheads="1"/>
          </p:cNvPicPr>
          <p:nvPr/>
        </p:nvPicPr>
        <p:blipFill>
          <a:blip r:embed="rId2" cstate="print"/>
          <a:srcRect/>
          <a:stretch>
            <a:fillRect/>
          </a:stretch>
        </p:blipFill>
        <p:spPr bwMode="auto">
          <a:xfrm>
            <a:off x="4648200" y="2209800"/>
            <a:ext cx="3822700" cy="4267200"/>
          </a:xfrm>
          <a:prstGeom prst="rect">
            <a:avLst/>
          </a:prstGeom>
          <a:noFill/>
          <a:ln w="9525">
            <a:noFill/>
            <a:miter lim="800000"/>
            <a:headEnd/>
            <a:tailEnd/>
          </a:ln>
        </p:spPr>
      </p:pic>
    </p:spTree>
  </p:cSld>
  <p:clrMapOvr>
    <a:masterClrMapping/>
  </p:clrMapOvr>
  <p:transition spd="med" advTm="4000">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0" fill="hold"/>
                                        <p:tgtEl>
                                          <p:spTgt spid="5122"/>
                                        </p:tgtEl>
                                        <p:attrNameLst>
                                          <p:attrName>ppt_x</p:attrName>
                                        </p:attrNameLst>
                                      </p:cBhvr>
                                      <p:tavLst>
                                        <p:tav tm="0">
                                          <p:val>
                                            <p:strVal val="0-#ppt_w/2"/>
                                          </p:val>
                                        </p:tav>
                                        <p:tav tm="100000">
                                          <p:val>
                                            <p:strVal val="#ppt_x"/>
                                          </p:val>
                                        </p:tav>
                                      </p:tavLst>
                                    </p:anim>
                                    <p:anim calcmode="lin" valueType="num">
                                      <p:cBhvr additive="base">
                                        <p:cTn id="8" dur="50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additive="base">
                                        <p:cTn id="13"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lstStyle/>
          <a:p>
            <a:r>
              <a:rPr lang="en-US" dirty="0" smtClean="0"/>
              <a:t>Doctor</a:t>
            </a:r>
          </a:p>
        </p:txBody>
      </p:sp>
      <p:sp>
        <p:nvSpPr>
          <p:cNvPr id="6147" name="Text Placeholder 2"/>
          <p:cNvSpPr>
            <a:spLocks noGrp="1"/>
          </p:cNvSpPr>
          <p:nvPr>
            <p:ph type="body" sz="half" idx="1"/>
          </p:nvPr>
        </p:nvSpPr>
        <p:spPr/>
        <p:txBody>
          <a:bodyPr/>
          <a:lstStyle/>
          <a:p>
            <a:r>
              <a:rPr lang="en-US" smtClean="0"/>
              <a:t>Doctors help us whe we are sick. They give us medicine to help us feel better</a:t>
            </a:r>
          </a:p>
        </p:txBody>
      </p:sp>
      <p:pic>
        <p:nvPicPr>
          <p:cNvPr id="6148" name="Picture 5" descr="C:\Users\msabdila\AppData\Local\Microsoft\Windows\Temporary Internet Files\Content.IE5\JPISJLF9\MP900422108[1].jpg"/>
          <p:cNvPicPr>
            <a:picLocks noGrp="1" noChangeAspect="1" noChangeArrowheads="1"/>
          </p:cNvPicPr>
          <p:nvPr>
            <p:ph type="clipArt" sz="half" idx="2"/>
          </p:nvPr>
        </p:nvPicPr>
        <p:blipFill>
          <a:blip r:embed="rId2" cstate="print"/>
          <a:srcRect/>
          <a:stretch>
            <a:fillRect/>
          </a:stretch>
        </p:blipFill>
        <p:spPr>
          <a:xfrm>
            <a:off x="5486400" y="2133600"/>
            <a:ext cx="2844800" cy="4114800"/>
          </a:xfrm>
          <a:noFill/>
        </p:spPr>
      </p:pic>
    </p:spTree>
  </p:cSld>
  <p:clrMapOvr>
    <a:masterClrMapping/>
  </p:clrMapOvr>
  <p:transition spd="med" advTm="4000">
    <p:checke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228600"/>
            <a:ext cx="7772400" cy="1143000"/>
          </a:xfrm>
        </p:spPr>
        <p:txBody>
          <a:bodyPr/>
          <a:lstStyle/>
          <a:p>
            <a:r>
              <a:rPr lang="en-US" dirty="0" smtClean="0">
                <a:latin typeface="Comic Sans MS" pitchFamily="66" charset="0"/>
              </a:rPr>
              <a:t>Police Officer</a:t>
            </a:r>
            <a:endParaRPr lang="en-US" dirty="0" smtClean="0"/>
          </a:p>
        </p:txBody>
      </p:sp>
      <p:sp>
        <p:nvSpPr>
          <p:cNvPr id="6147" name="Rectangle 3"/>
          <p:cNvSpPr>
            <a:spLocks noGrp="1" noChangeArrowheads="1"/>
          </p:cNvSpPr>
          <p:nvPr>
            <p:ph type="body" sz="half" idx="1"/>
          </p:nvPr>
        </p:nvSpPr>
        <p:spPr/>
        <p:txBody>
          <a:bodyPr/>
          <a:lstStyle/>
          <a:p>
            <a:r>
              <a:rPr lang="en-US" smtClean="0">
                <a:latin typeface="Comic Sans MS" pitchFamily="66" charset="0"/>
              </a:rPr>
              <a:t>Police officers protect us and keep us safe.  They are our friends.</a:t>
            </a:r>
          </a:p>
        </p:txBody>
      </p:sp>
      <p:pic>
        <p:nvPicPr>
          <p:cNvPr id="7172" name="Picture 6" descr="C:\My Documents\police.jpg"/>
          <p:cNvPicPr>
            <a:picLocks noGrp="1" noChangeAspect="1" noChangeArrowheads="1"/>
          </p:cNvPicPr>
          <p:nvPr>
            <p:ph type="clipArt" sz="half" idx="2"/>
          </p:nvPr>
        </p:nvPicPr>
        <p:blipFill>
          <a:blip r:embed="rId2" cstate="print"/>
          <a:srcRect/>
          <a:stretch>
            <a:fillRect/>
          </a:stretch>
        </p:blipFill>
        <p:spPr>
          <a:xfrm>
            <a:off x="4572000" y="2057400"/>
            <a:ext cx="4572000" cy="4419600"/>
          </a:xfrm>
        </p:spPr>
      </p:pic>
    </p:spTree>
  </p:cSld>
  <p:clrMapOvr>
    <a:masterClrMapping/>
  </p:clrMapOvr>
  <p:transition spd="med" advTm="4000">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0" fill="hold"/>
                                        <p:tgtEl>
                                          <p:spTgt spid="6146"/>
                                        </p:tgtEl>
                                        <p:attrNameLst>
                                          <p:attrName>ppt_x</p:attrName>
                                        </p:attrNameLst>
                                      </p:cBhvr>
                                      <p:tavLst>
                                        <p:tav tm="0">
                                          <p:val>
                                            <p:strVal val="0-#ppt_w/2"/>
                                          </p:val>
                                        </p:tav>
                                        <p:tav tm="100000">
                                          <p:val>
                                            <p:strVal val="#ppt_x"/>
                                          </p:val>
                                        </p:tav>
                                      </p:tavLst>
                                    </p:anim>
                                    <p:anim calcmode="lin" valueType="num">
                                      <p:cBhvr additive="base">
                                        <p:cTn id="8" dur="50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additive="base">
                                        <p:cTn id="13"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228600"/>
            <a:ext cx="7772400" cy="1143000"/>
          </a:xfrm>
        </p:spPr>
        <p:txBody>
          <a:bodyPr/>
          <a:lstStyle/>
          <a:p>
            <a:r>
              <a:rPr lang="en-US" dirty="0" smtClean="0">
                <a:latin typeface="Comic Sans MS" pitchFamily="66" charset="0"/>
              </a:rPr>
              <a:t>Teacher</a:t>
            </a:r>
          </a:p>
        </p:txBody>
      </p:sp>
      <p:sp>
        <p:nvSpPr>
          <p:cNvPr id="7171" name="Rectangle 3"/>
          <p:cNvSpPr>
            <a:spLocks noGrp="1" noChangeArrowheads="1"/>
          </p:cNvSpPr>
          <p:nvPr>
            <p:ph type="body" sz="half" idx="1"/>
          </p:nvPr>
        </p:nvSpPr>
        <p:spPr/>
        <p:txBody>
          <a:bodyPr/>
          <a:lstStyle/>
          <a:p>
            <a:r>
              <a:rPr lang="en-US" smtClean="0">
                <a:latin typeface="Comic Sans MS" pitchFamily="66" charset="0"/>
              </a:rPr>
              <a:t>Teachers work at schools in the community.  They help boys and girls to learn.</a:t>
            </a:r>
          </a:p>
        </p:txBody>
      </p:sp>
      <p:pic>
        <p:nvPicPr>
          <p:cNvPr id="8196" name="Picture 6" descr="C:\My Documents\teacher.jpg"/>
          <p:cNvPicPr>
            <a:picLocks noGrp="1" noChangeAspect="1" noChangeArrowheads="1"/>
          </p:cNvPicPr>
          <p:nvPr>
            <p:ph type="clipArt" sz="half" idx="2"/>
          </p:nvPr>
        </p:nvPicPr>
        <p:blipFill>
          <a:blip r:embed="rId2" cstate="print"/>
          <a:srcRect/>
          <a:stretch>
            <a:fillRect/>
          </a:stretch>
        </p:blipFill>
        <p:spPr>
          <a:xfrm>
            <a:off x="4648200" y="2133600"/>
            <a:ext cx="4495800" cy="4114800"/>
          </a:xfrm>
        </p:spPr>
      </p:pic>
    </p:spTree>
  </p:cSld>
  <p:clrMapOvr>
    <a:masterClrMapping/>
  </p:clrMapOvr>
  <p:transition spd="med" advTm="4000">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0" fill="hold"/>
                                        <p:tgtEl>
                                          <p:spTgt spid="7170"/>
                                        </p:tgtEl>
                                        <p:attrNameLst>
                                          <p:attrName>ppt_x</p:attrName>
                                        </p:attrNameLst>
                                      </p:cBhvr>
                                      <p:tavLst>
                                        <p:tav tm="0">
                                          <p:val>
                                            <p:strVal val="1+#ppt_w/2"/>
                                          </p:val>
                                        </p:tav>
                                        <p:tav tm="100000">
                                          <p:val>
                                            <p:strVal val="#ppt_x"/>
                                          </p:val>
                                        </p:tav>
                                      </p:tavLst>
                                    </p:anim>
                                    <p:anim calcmode="lin" valueType="num">
                                      <p:cBhvr additive="base">
                                        <p:cTn id="8" dur="50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0"/>
            <a:ext cx="7772400" cy="1143000"/>
          </a:xfrm>
        </p:spPr>
        <p:txBody>
          <a:bodyPr/>
          <a:lstStyle/>
          <a:p>
            <a:r>
              <a:rPr lang="en-US" dirty="0" smtClean="0">
                <a:latin typeface="Comic Sans MS" pitchFamily="66" charset="0"/>
              </a:rPr>
              <a:t>Store Clerk</a:t>
            </a:r>
          </a:p>
        </p:txBody>
      </p:sp>
      <p:sp>
        <p:nvSpPr>
          <p:cNvPr id="8195" name="Rectangle 3"/>
          <p:cNvSpPr>
            <a:spLocks noGrp="1" noChangeArrowheads="1"/>
          </p:cNvSpPr>
          <p:nvPr>
            <p:ph type="body" sz="half" idx="1"/>
          </p:nvPr>
        </p:nvSpPr>
        <p:spPr/>
        <p:txBody>
          <a:bodyPr/>
          <a:lstStyle/>
          <a:p>
            <a:r>
              <a:rPr lang="en-US" smtClean="0">
                <a:latin typeface="Comic Sans MS" pitchFamily="66" charset="0"/>
              </a:rPr>
              <a:t>The store clerk helps us find the things we need to buy when we are shopping.  She tells us how much money things cost.</a:t>
            </a:r>
          </a:p>
        </p:txBody>
      </p:sp>
      <p:pic>
        <p:nvPicPr>
          <p:cNvPr id="9220" name="Picture 6" descr="C:\My Documents\storelady.jpg"/>
          <p:cNvPicPr>
            <a:picLocks noGrp="1" noChangeAspect="1" noChangeArrowheads="1"/>
          </p:cNvPicPr>
          <p:nvPr>
            <p:ph type="clipArt" sz="half" idx="2"/>
          </p:nvPr>
        </p:nvPicPr>
        <p:blipFill>
          <a:blip r:embed="rId2" cstate="print"/>
          <a:srcRect/>
          <a:stretch>
            <a:fillRect/>
          </a:stretch>
        </p:blipFill>
        <p:spPr>
          <a:xfrm>
            <a:off x="4724400" y="2133600"/>
            <a:ext cx="4114800" cy="4114800"/>
          </a:xfrm>
        </p:spPr>
      </p:pic>
    </p:spTree>
  </p:cSld>
  <p:clrMapOvr>
    <a:masterClrMapping/>
  </p:clrMapOvr>
  <p:transition spd="med" advTm="4000">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0" fill="hold"/>
                                        <p:tgtEl>
                                          <p:spTgt spid="8194"/>
                                        </p:tgtEl>
                                        <p:attrNameLst>
                                          <p:attrName>ppt_x</p:attrName>
                                        </p:attrNameLst>
                                      </p:cBhvr>
                                      <p:tavLst>
                                        <p:tav tm="0">
                                          <p:val>
                                            <p:strVal val="0-#ppt_w/2"/>
                                          </p:val>
                                        </p:tav>
                                        <p:tav tm="100000">
                                          <p:val>
                                            <p:strVal val="#ppt_x"/>
                                          </p:val>
                                        </p:tav>
                                      </p:tavLst>
                                    </p:anim>
                                    <p:anim calcmode="lin" valueType="num">
                                      <p:cBhvr additive="base">
                                        <p:cTn id="8" dur="50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66800" y="228600"/>
            <a:ext cx="7239000" cy="838200"/>
          </a:xfrm>
        </p:spPr>
        <p:txBody>
          <a:bodyPr/>
          <a:lstStyle/>
          <a:p>
            <a:r>
              <a:rPr lang="en-US" dirty="0" smtClean="0">
                <a:latin typeface="Comic Sans MS" pitchFamily="66" charset="0"/>
              </a:rPr>
              <a:t>Bank Teller</a:t>
            </a:r>
          </a:p>
        </p:txBody>
      </p:sp>
      <p:sp>
        <p:nvSpPr>
          <p:cNvPr id="9219" name="Rectangle 3"/>
          <p:cNvSpPr>
            <a:spLocks noGrp="1" noChangeArrowheads="1"/>
          </p:cNvSpPr>
          <p:nvPr>
            <p:ph type="body" sz="half" idx="1"/>
          </p:nvPr>
        </p:nvSpPr>
        <p:spPr/>
        <p:txBody>
          <a:bodyPr/>
          <a:lstStyle/>
          <a:p>
            <a:r>
              <a:rPr lang="en-US" smtClean="0">
                <a:latin typeface="Comic Sans MS" pitchFamily="66" charset="0"/>
              </a:rPr>
              <a:t>The bank teller helps us at the bank.  She cashes checks and gives us money.</a:t>
            </a:r>
          </a:p>
        </p:txBody>
      </p:sp>
      <p:pic>
        <p:nvPicPr>
          <p:cNvPr id="10244" name="Picture 6" descr="C:\My Documents\teller.jpg"/>
          <p:cNvPicPr>
            <a:picLocks noGrp="1" noChangeAspect="1" noChangeArrowheads="1"/>
          </p:cNvPicPr>
          <p:nvPr>
            <p:ph type="clipArt" sz="half" idx="2"/>
          </p:nvPr>
        </p:nvPicPr>
        <p:blipFill>
          <a:blip r:embed="rId2" cstate="print"/>
          <a:srcRect/>
          <a:stretch>
            <a:fillRect/>
          </a:stretch>
        </p:blipFill>
        <p:spPr>
          <a:xfrm>
            <a:off x="4648200" y="2057400"/>
            <a:ext cx="4495800" cy="4114800"/>
          </a:xfrm>
        </p:spPr>
      </p:pic>
    </p:spTree>
  </p:cSld>
  <p:clrMapOvr>
    <a:masterClrMapping/>
  </p:clrMapOvr>
  <p:transition spd="med" advTm="4000">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0" fill="hold"/>
                                        <p:tgtEl>
                                          <p:spTgt spid="9218"/>
                                        </p:tgtEl>
                                        <p:attrNameLst>
                                          <p:attrName>ppt_x</p:attrName>
                                        </p:attrNameLst>
                                      </p:cBhvr>
                                      <p:tavLst>
                                        <p:tav tm="0">
                                          <p:val>
                                            <p:strVal val="1+#ppt_w/2"/>
                                          </p:val>
                                        </p:tav>
                                        <p:tav tm="100000">
                                          <p:val>
                                            <p:strVal val="#ppt_x"/>
                                          </p:val>
                                        </p:tav>
                                      </p:tavLst>
                                    </p:anim>
                                    <p:anim calcmode="lin" valueType="num">
                                      <p:cBhvr additive="base">
                                        <p:cTn id="8" dur="50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90600" y="2743200"/>
            <a:ext cx="7467600" cy="3581400"/>
          </a:xfrm>
        </p:spPr>
        <p:txBody>
          <a:bodyPr>
            <a:normAutofit fontScale="92500" lnSpcReduction="10000"/>
          </a:bodyPr>
          <a:lstStyle/>
          <a:p>
            <a:pPr algn="l"/>
            <a:r>
              <a:rPr lang="en-US" dirty="0" smtClean="0"/>
              <a:t>The purpose of the assignment was to:</a:t>
            </a:r>
          </a:p>
          <a:p>
            <a:pPr marL="457200" indent="-457200" algn="l">
              <a:buFont typeface="+mj-lt"/>
              <a:buAutoNum type="arabicPeriod"/>
            </a:pPr>
            <a:r>
              <a:rPr lang="en-US" dirty="0" smtClean="0"/>
              <a:t>Provide your vision of an ideal problem solving unit that helps teachers teach students who are having classroom, academic and social problems. </a:t>
            </a:r>
          </a:p>
          <a:p>
            <a:pPr marL="457200" indent="-457200" algn="l">
              <a:buFont typeface="+mj-lt"/>
              <a:buAutoNum type="arabicPeriod"/>
            </a:pPr>
            <a:r>
              <a:rPr lang="en-US" dirty="0" smtClean="0"/>
              <a:t>Understand the cultural and social economic factors that impact on the identification and instruction of the gifted student with particular emphasis on special populations. </a:t>
            </a:r>
          </a:p>
          <a:p>
            <a:pPr marL="457200" indent="-457200" algn="l">
              <a:buFont typeface="+mj-lt"/>
              <a:buAutoNum type="arabicPeriod"/>
            </a:pPr>
            <a:r>
              <a:rPr lang="en-US" dirty="0" smtClean="0"/>
              <a:t>Become familiar with definitions/taxonomies of cognitive and affective skills as used several major curriculum models for critical creative problem solving and decision making instruction. </a:t>
            </a:r>
          </a:p>
          <a:p>
            <a:pPr algn="l"/>
            <a:endParaRPr lang="en-US" dirty="0"/>
          </a:p>
        </p:txBody>
      </p:sp>
      <p:sp>
        <p:nvSpPr>
          <p:cNvPr id="3" name="Title 2"/>
          <p:cNvSpPr>
            <a:spLocks noGrp="1"/>
          </p:cNvSpPr>
          <p:nvPr>
            <p:ph type="title"/>
          </p:nvPr>
        </p:nvSpPr>
        <p:spPr/>
        <p:txBody>
          <a:bodyPr/>
          <a:lstStyle/>
          <a:p>
            <a:r>
              <a:rPr lang="en-US" dirty="0" smtClean="0"/>
              <a:t>Abstract</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0"/>
            <a:ext cx="7772400" cy="1143000"/>
          </a:xfrm>
        </p:spPr>
        <p:txBody>
          <a:bodyPr/>
          <a:lstStyle/>
          <a:p>
            <a:r>
              <a:rPr lang="en-US" dirty="0" smtClean="0"/>
              <a:t>Dentist</a:t>
            </a:r>
          </a:p>
        </p:txBody>
      </p:sp>
      <p:sp>
        <p:nvSpPr>
          <p:cNvPr id="11267" name="Text Placeholder 2"/>
          <p:cNvSpPr>
            <a:spLocks noGrp="1"/>
          </p:cNvSpPr>
          <p:nvPr>
            <p:ph type="body" sz="half" idx="1"/>
          </p:nvPr>
        </p:nvSpPr>
        <p:spPr/>
        <p:txBody>
          <a:bodyPr/>
          <a:lstStyle/>
          <a:p>
            <a:r>
              <a:rPr lang="en-US" dirty="0" smtClean="0">
                <a:latin typeface="Comic Sans MS" pitchFamily="66" charset="0"/>
              </a:rPr>
              <a:t>Dentists help us keep our teeth clean. They clean germs and fix cavities on your teeth. </a:t>
            </a:r>
          </a:p>
        </p:txBody>
      </p:sp>
      <p:pic>
        <p:nvPicPr>
          <p:cNvPr id="11268" name="Picture 5" descr="C:\Users\msabdila\AppData\Local\Microsoft\Windows\Temporary Internet Files\Content.IE5\ELXFVAUK\MP900426558[1].jpg"/>
          <p:cNvPicPr>
            <a:picLocks noChangeAspect="1" noChangeArrowheads="1"/>
          </p:cNvPicPr>
          <p:nvPr/>
        </p:nvPicPr>
        <p:blipFill>
          <a:blip r:embed="rId2" cstate="print"/>
          <a:srcRect/>
          <a:stretch>
            <a:fillRect/>
          </a:stretch>
        </p:blipFill>
        <p:spPr bwMode="auto">
          <a:xfrm>
            <a:off x="5029200" y="2286000"/>
            <a:ext cx="3810000" cy="3810000"/>
          </a:xfrm>
          <a:prstGeom prst="rect">
            <a:avLst/>
          </a:prstGeom>
          <a:noFill/>
          <a:ln w="9525">
            <a:noFill/>
            <a:miter lim="800000"/>
            <a:headEnd/>
            <a:tailEnd/>
          </a:ln>
        </p:spPr>
      </p:pic>
    </p:spTree>
  </p:cSld>
  <p:clrMapOvr>
    <a:masterClrMapping/>
  </p:clrMapOvr>
  <p:transition spd="med" advTm="4000">
    <p:check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My Documents\townmap.jpg"/>
          <p:cNvPicPr>
            <a:picLocks noChangeAspect="1" noChangeArrowheads="1"/>
          </p:cNvPicPr>
          <p:nvPr/>
        </p:nvPicPr>
        <p:blipFill>
          <a:blip r:embed="rId2" cstate="print"/>
          <a:srcRect/>
          <a:stretch>
            <a:fillRect/>
          </a:stretch>
        </p:blipFill>
        <p:spPr bwMode="auto">
          <a:xfrm>
            <a:off x="0" y="1524000"/>
            <a:ext cx="9144000" cy="5029200"/>
          </a:xfrm>
          <a:prstGeom prst="rect">
            <a:avLst/>
          </a:prstGeom>
          <a:noFill/>
          <a:ln w="9525">
            <a:noFill/>
            <a:miter lim="800000"/>
            <a:headEnd/>
            <a:tailEnd/>
          </a:ln>
        </p:spPr>
      </p:pic>
      <p:sp>
        <p:nvSpPr>
          <p:cNvPr id="12291" name="Text Box 3"/>
          <p:cNvSpPr txBox="1">
            <a:spLocks noChangeArrowheads="1"/>
          </p:cNvSpPr>
          <p:nvPr/>
        </p:nvSpPr>
        <p:spPr bwMode="auto">
          <a:xfrm>
            <a:off x="2895600" y="381000"/>
            <a:ext cx="3549650" cy="762000"/>
          </a:xfrm>
          <a:prstGeom prst="rect">
            <a:avLst/>
          </a:prstGeom>
          <a:noFill/>
          <a:ln w="9525">
            <a:noFill/>
            <a:miter lim="800000"/>
            <a:headEnd/>
            <a:tailEnd/>
          </a:ln>
        </p:spPr>
        <p:txBody>
          <a:bodyPr wrap="none">
            <a:spAutoFit/>
          </a:bodyPr>
          <a:lstStyle/>
          <a:p>
            <a:r>
              <a:rPr lang="en-US" sz="4400" dirty="0">
                <a:latin typeface="Comic Sans MS" pitchFamily="66" charset="0"/>
              </a:rPr>
              <a:t>A Community</a:t>
            </a:r>
          </a:p>
        </p:txBody>
      </p:sp>
    </p:spTree>
  </p:cSld>
  <p:clrMapOvr>
    <a:masterClrMapping/>
  </p:clrMapOvr>
  <p:transition advTm="4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Authors: Chau Dao</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My name is Cathy Chau Dao. I am so excited to start my student teaching this semester, and I am looking forward to having my own classroom in the near future. Over the past four years in college, I have learned so much about myself, what my personal teaching philosophy is like, and different ways that I can improve to become a better teacher for my future classroom. </a:t>
            </a:r>
            <a:br>
              <a:rPr lang="en-US" dirty="0" smtClean="0"/>
            </a:br>
            <a:r>
              <a:rPr lang="en-US" dirty="0" smtClean="0"/>
              <a:t>This summer I had the opportunity to teach English in Vietnam, and I can honestly say that it has been one of the most amazing experiences of my entire life. I am so grateful for the opportunity to learn how to become a better teacher, while helping my students in Vietnam learn English better. My goal for this semester is to learn as much as I can from my cooperating teacher, my supervisor, my professors, and from my classmates.</a:t>
            </a:r>
          </a:p>
          <a:p>
            <a:r>
              <a:rPr lang="en-US" dirty="0" smtClean="0"/>
              <a:t> Most importantly, I hope to give my students all the attention, knowledge, and time that they deserve to ensure that they have the best education that I can help them receive. I hope to leave my last semester in college as a student teacher better prepared to become a certified teacher with my own classroom in the near future. I am looking forward to be able to work with you as well as learn from you this semester.</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69413" y="2708475"/>
            <a:ext cx="3658290" cy="2068309"/>
          </a:xfrm>
        </p:spPr>
        <p:txBody>
          <a:bodyPr>
            <a:normAutofit fontScale="90000"/>
          </a:bodyPr>
          <a:lstStyle/>
          <a:p>
            <a:r>
              <a:rPr lang="en-US" dirty="0" smtClean="0"/>
              <a:t>2011 Japanese Tsunami and Radioactive Waste</a:t>
            </a:r>
            <a:endParaRPr lang="en-US" dirty="0"/>
          </a:p>
        </p:txBody>
      </p:sp>
      <p:sp>
        <p:nvSpPr>
          <p:cNvPr id="3" name="Subtitle 2"/>
          <p:cNvSpPr>
            <a:spLocks noGrp="1"/>
          </p:cNvSpPr>
          <p:nvPr>
            <p:ph type="subTitle" idx="1"/>
          </p:nvPr>
        </p:nvSpPr>
        <p:spPr>
          <a:xfrm>
            <a:off x="4733365" y="4997677"/>
            <a:ext cx="3309803" cy="684032"/>
          </a:xfrm>
        </p:spPr>
        <p:txBody>
          <a:bodyPr/>
          <a:lstStyle/>
          <a:p>
            <a:r>
              <a:rPr lang="en-US" dirty="0" smtClean="0"/>
              <a:t>Cathy Dao</a:t>
            </a:r>
            <a:endParaRPr lang="en-US" dirty="0"/>
          </a:p>
        </p:txBody>
      </p:sp>
    </p:spTree>
    <p:extLst>
      <p:ext uri="{BB962C8B-B14F-4D97-AF65-F5344CB8AC3E}">
        <p14:creationId xmlns:p14="http://schemas.microsoft.com/office/powerpoint/2010/main" val="31581685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in Japan?</a:t>
            </a:r>
            <a:endParaRPr lang="en-US" dirty="0"/>
          </a:p>
        </p:txBody>
      </p:sp>
      <p:sp>
        <p:nvSpPr>
          <p:cNvPr id="3" name="Content Placeholder 2"/>
          <p:cNvSpPr>
            <a:spLocks noGrp="1"/>
          </p:cNvSpPr>
          <p:nvPr>
            <p:ph sz="quarter" idx="4294967295"/>
          </p:nvPr>
        </p:nvSpPr>
        <p:spPr>
          <a:xfrm>
            <a:off x="1042416" y="2313432"/>
            <a:ext cx="3419856" cy="3493008"/>
          </a:xfrm>
          <a:prstGeom prst="rect">
            <a:avLst/>
          </a:prstGeom>
        </p:spPr>
        <p:txBody>
          <a:bodyPr/>
          <a:lstStyle/>
          <a:p>
            <a:r>
              <a:rPr lang="en-US" dirty="0" smtClean="0"/>
              <a:t>March 11, 2011</a:t>
            </a:r>
          </a:p>
          <a:p>
            <a:pPr lvl="1"/>
            <a:r>
              <a:rPr lang="en-US" dirty="0" smtClean="0"/>
              <a:t>9.0 magnitude earthquake strikes off coast of Honshu, Japan</a:t>
            </a:r>
            <a:endParaRPr lang="en-US" dirty="0"/>
          </a:p>
        </p:txBody>
      </p:sp>
      <p:pic>
        <p:nvPicPr>
          <p:cNvPr id="5" name="Content Placeholder 4"/>
          <p:cNvPicPr>
            <a:picLocks noGrp="1" noChangeAspect="1"/>
          </p:cNvPicPr>
          <p:nvPr>
            <p:ph sz="quarter" idx="4294967295"/>
          </p:nvPr>
        </p:nvPicPr>
        <p:blipFill>
          <a:blip r:embed="rId2" cstate="print"/>
          <a:srcRect l="17378" r="17378"/>
          <a:stretch>
            <a:fillRect/>
          </a:stretch>
        </p:blipFill>
        <p:spPr>
          <a:xfrm>
            <a:off x="4645152" y="2313431"/>
            <a:ext cx="3419856" cy="3493008"/>
          </a:xfrm>
          <a:prstGeom prst="rect">
            <a:avLst/>
          </a:prstGeom>
        </p:spPr>
      </p:pic>
      <p:sp>
        <p:nvSpPr>
          <p:cNvPr id="6" name="TextBox 5"/>
          <p:cNvSpPr txBox="1"/>
          <p:nvPr/>
        </p:nvSpPr>
        <p:spPr>
          <a:xfrm>
            <a:off x="4645152" y="5806439"/>
            <a:ext cx="3419856" cy="307777"/>
          </a:xfrm>
          <a:prstGeom prst="rect">
            <a:avLst/>
          </a:prstGeom>
          <a:noFill/>
        </p:spPr>
        <p:txBody>
          <a:bodyPr wrap="square" rtlCol="0">
            <a:spAutoFit/>
          </a:bodyPr>
          <a:lstStyle/>
          <a:p>
            <a:pPr algn="ctr"/>
            <a:r>
              <a:rPr lang="en-US" sz="1400" dirty="0" smtClean="0"/>
              <a:t>Damage off northern coast of Japan</a:t>
            </a:r>
            <a:endParaRPr lang="en-US" sz="1400" dirty="0"/>
          </a:p>
        </p:txBody>
      </p:sp>
    </p:spTree>
    <p:extLst>
      <p:ext uri="{BB962C8B-B14F-4D97-AF65-F5344CB8AC3E}">
        <p14:creationId xmlns:p14="http://schemas.microsoft.com/office/powerpoint/2010/main" val="29570091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tsunami?</a:t>
            </a:r>
            <a:endParaRPr lang="en-US" dirty="0"/>
          </a:p>
        </p:txBody>
      </p:sp>
      <p:sp>
        <p:nvSpPr>
          <p:cNvPr id="3" name="Content Placeholder 2"/>
          <p:cNvSpPr>
            <a:spLocks noGrp="1"/>
          </p:cNvSpPr>
          <p:nvPr>
            <p:ph sz="quarter" idx="4294967295"/>
          </p:nvPr>
        </p:nvSpPr>
        <p:spPr>
          <a:xfrm>
            <a:off x="793926" y="2313432"/>
            <a:ext cx="3419856" cy="3493008"/>
          </a:xfrm>
          <a:prstGeom prst="rect">
            <a:avLst/>
          </a:prstGeom>
        </p:spPr>
        <p:txBody>
          <a:bodyPr>
            <a:normAutofit fontScale="92500" lnSpcReduction="20000"/>
          </a:bodyPr>
          <a:lstStyle/>
          <a:p>
            <a:r>
              <a:rPr lang="en-US" dirty="0" smtClean="0"/>
              <a:t>Name comes from Japanese words</a:t>
            </a:r>
          </a:p>
          <a:p>
            <a:pPr lvl="1"/>
            <a:r>
              <a:rPr lang="en-US" dirty="0" smtClean="0"/>
              <a:t>“</a:t>
            </a:r>
            <a:r>
              <a:rPr lang="en-US" dirty="0" err="1" smtClean="0"/>
              <a:t>tsu</a:t>
            </a:r>
            <a:r>
              <a:rPr lang="en-US" dirty="0" smtClean="0"/>
              <a:t>” – harbor</a:t>
            </a:r>
          </a:p>
          <a:p>
            <a:pPr lvl="1"/>
            <a:r>
              <a:rPr lang="en-US" dirty="0" smtClean="0"/>
              <a:t>“</a:t>
            </a:r>
            <a:r>
              <a:rPr lang="en-US" dirty="0" err="1" smtClean="0"/>
              <a:t>nami</a:t>
            </a:r>
            <a:r>
              <a:rPr lang="en-US" dirty="0" smtClean="0"/>
              <a:t>” – waves</a:t>
            </a:r>
          </a:p>
          <a:p>
            <a:r>
              <a:rPr lang="en-US" dirty="0" smtClean="0"/>
              <a:t>Earthquake in ocean causes HUGE waves</a:t>
            </a:r>
          </a:p>
          <a:p>
            <a:pPr lvl="1"/>
            <a:r>
              <a:rPr lang="en-US" dirty="0" smtClean="0"/>
              <a:t>100 ft. tall</a:t>
            </a:r>
          </a:p>
          <a:p>
            <a:r>
              <a:rPr lang="en-US" dirty="0"/>
              <a:t>Waves can travel faster than airplanes!</a:t>
            </a:r>
          </a:p>
          <a:p>
            <a:endParaRPr lang="en-US" dirty="0"/>
          </a:p>
        </p:txBody>
      </p:sp>
      <p:pic>
        <p:nvPicPr>
          <p:cNvPr id="10" name="Picture 9"/>
          <p:cNvPicPr>
            <a:picLocks noChangeAspect="1"/>
          </p:cNvPicPr>
          <p:nvPr/>
        </p:nvPicPr>
        <p:blipFill>
          <a:blip r:embed="rId2" cstate="print"/>
          <a:stretch>
            <a:fillRect/>
          </a:stretch>
        </p:blipFill>
        <p:spPr>
          <a:xfrm>
            <a:off x="4296612" y="2313432"/>
            <a:ext cx="4126366" cy="3414568"/>
          </a:xfrm>
          <a:prstGeom prst="rect">
            <a:avLst/>
          </a:prstGeom>
        </p:spPr>
      </p:pic>
    </p:spTree>
    <p:extLst>
      <p:ext uri="{BB962C8B-B14F-4D97-AF65-F5344CB8AC3E}">
        <p14:creationId xmlns:p14="http://schemas.microsoft.com/office/powerpoint/2010/main" val="22657582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Radioactive Waste?</a:t>
            </a:r>
            <a:endParaRPr lang="en-US" dirty="0"/>
          </a:p>
        </p:txBody>
      </p:sp>
      <p:sp>
        <p:nvSpPr>
          <p:cNvPr id="3" name="Content Placeholder 2"/>
          <p:cNvSpPr>
            <a:spLocks noGrp="1"/>
          </p:cNvSpPr>
          <p:nvPr>
            <p:ph sz="quarter" idx="4294967295"/>
          </p:nvPr>
        </p:nvSpPr>
        <p:spPr>
          <a:xfrm>
            <a:off x="1042416" y="2313432"/>
            <a:ext cx="3419856" cy="3493008"/>
          </a:xfrm>
          <a:prstGeom prst="rect">
            <a:avLst/>
          </a:prstGeom>
        </p:spPr>
        <p:txBody>
          <a:bodyPr/>
          <a:lstStyle/>
          <a:p>
            <a:r>
              <a:rPr lang="en-US" dirty="0"/>
              <a:t>W</a:t>
            </a:r>
            <a:r>
              <a:rPr lang="en-US" dirty="0" smtClean="0"/>
              <a:t>aste product of nuclear power plant</a:t>
            </a:r>
          </a:p>
          <a:p>
            <a:pPr lvl="1"/>
            <a:r>
              <a:rPr lang="en-US" dirty="0" smtClean="0"/>
              <a:t>Very harmful in large amounts</a:t>
            </a:r>
          </a:p>
          <a:p>
            <a:r>
              <a:rPr lang="en-US" dirty="0" smtClean="0"/>
              <a:t>The tsunami caused damage to a nuclear power plant</a:t>
            </a:r>
            <a:endParaRPr lang="en-US" dirty="0"/>
          </a:p>
        </p:txBody>
      </p:sp>
      <p:pic>
        <p:nvPicPr>
          <p:cNvPr id="5" name="Content Placeholder 4"/>
          <p:cNvPicPr>
            <a:picLocks noGrp="1" noChangeAspect="1"/>
          </p:cNvPicPr>
          <p:nvPr>
            <p:ph sz="quarter" idx="4294967295"/>
          </p:nvPr>
        </p:nvPicPr>
        <p:blipFill>
          <a:blip r:embed="rId2" cstate="print"/>
          <a:srcRect l="8454" r="8454"/>
          <a:stretch>
            <a:fillRect/>
          </a:stretch>
        </p:blipFill>
        <p:spPr>
          <a:xfrm>
            <a:off x="4645152" y="2313431"/>
            <a:ext cx="3419856" cy="3493008"/>
          </a:xfrm>
          <a:prstGeom prst="rect">
            <a:avLst/>
          </a:prstGeom>
        </p:spPr>
      </p:pic>
    </p:spTree>
    <p:extLst>
      <p:ext uri="{BB962C8B-B14F-4D97-AF65-F5344CB8AC3E}">
        <p14:creationId xmlns:p14="http://schemas.microsoft.com/office/powerpoint/2010/main" val="21952392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it going?</a:t>
            </a:r>
            <a:endParaRPr lang="en-US" dirty="0"/>
          </a:p>
        </p:txBody>
      </p:sp>
      <p:sp>
        <p:nvSpPr>
          <p:cNvPr id="3" name="Content Placeholder 2"/>
          <p:cNvSpPr>
            <a:spLocks noGrp="1"/>
          </p:cNvSpPr>
          <p:nvPr>
            <p:ph sz="quarter" idx="4294967295"/>
          </p:nvPr>
        </p:nvSpPr>
        <p:spPr>
          <a:xfrm>
            <a:off x="628266" y="2313431"/>
            <a:ext cx="3419856" cy="4037207"/>
          </a:xfrm>
          <a:prstGeom prst="rect">
            <a:avLst/>
          </a:prstGeom>
        </p:spPr>
        <p:txBody>
          <a:bodyPr>
            <a:normAutofit lnSpcReduction="10000"/>
          </a:bodyPr>
          <a:lstStyle/>
          <a:p>
            <a:r>
              <a:rPr lang="en-US" dirty="0" smtClean="0"/>
              <a:t>Some radioactive waste is leaking out of damaged plant</a:t>
            </a:r>
          </a:p>
          <a:p>
            <a:r>
              <a:rPr lang="en-US" dirty="0" smtClean="0"/>
              <a:t>It is draining into water supply</a:t>
            </a:r>
          </a:p>
          <a:p>
            <a:r>
              <a:rPr lang="en-US" dirty="0" smtClean="0"/>
              <a:t>People may drink this radioactive water</a:t>
            </a:r>
          </a:p>
          <a:p>
            <a:pPr lvl="1"/>
            <a:r>
              <a:rPr lang="en-US" dirty="0" smtClean="0"/>
              <a:t>Increased risks for cancer/diseases</a:t>
            </a:r>
          </a:p>
          <a:p>
            <a:pPr lvl="1"/>
            <a:endParaRPr lang="en-US" dirty="0"/>
          </a:p>
        </p:txBody>
      </p:sp>
      <p:pic>
        <p:nvPicPr>
          <p:cNvPr id="8" name="Picture 7"/>
          <p:cNvPicPr>
            <a:picLocks noChangeAspect="1"/>
          </p:cNvPicPr>
          <p:nvPr/>
        </p:nvPicPr>
        <p:blipFill>
          <a:blip r:embed="rId2" cstate="print"/>
          <a:stretch>
            <a:fillRect/>
          </a:stretch>
        </p:blipFill>
        <p:spPr>
          <a:xfrm>
            <a:off x="4193997" y="2753243"/>
            <a:ext cx="4431003" cy="2658602"/>
          </a:xfrm>
          <a:prstGeom prst="rect">
            <a:avLst/>
          </a:prstGeom>
        </p:spPr>
      </p:pic>
      <p:sp>
        <p:nvSpPr>
          <p:cNvPr id="9" name="TextBox 8"/>
          <p:cNvSpPr txBox="1"/>
          <p:nvPr/>
        </p:nvSpPr>
        <p:spPr>
          <a:xfrm>
            <a:off x="4193997" y="5411845"/>
            <a:ext cx="4431003" cy="523220"/>
          </a:xfrm>
          <a:prstGeom prst="rect">
            <a:avLst/>
          </a:prstGeom>
          <a:noFill/>
        </p:spPr>
        <p:txBody>
          <a:bodyPr wrap="square" rtlCol="0">
            <a:spAutoFit/>
          </a:bodyPr>
          <a:lstStyle/>
          <a:p>
            <a:pPr algn="ctr"/>
            <a:r>
              <a:rPr lang="en-US" sz="1400" dirty="0" smtClean="0"/>
              <a:t>Japanese woman getting screened for radioactive exposure</a:t>
            </a:r>
            <a:endParaRPr lang="en-US" sz="1400" dirty="0"/>
          </a:p>
        </p:txBody>
      </p:sp>
    </p:spTree>
    <p:extLst>
      <p:ext uri="{BB962C8B-B14F-4D97-AF65-F5344CB8AC3E}">
        <p14:creationId xmlns:p14="http://schemas.microsoft.com/office/powerpoint/2010/main" val="2140840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a:t>
            </a:r>
            <a:endParaRPr lang="en-US" dirty="0"/>
          </a:p>
        </p:txBody>
      </p:sp>
      <p:sp>
        <p:nvSpPr>
          <p:cNvPr id="3" name="Content Placeholder 2"/>
          <p:cNvSpPr>
            <a:spLocks noGrp="1"/>
          </p:cNvSpPr>
          <p:nvPr>
            <p:ph idx="1"/>
          </p:nvPr>
        </p:nvSpPr>
        <p:spPr/>
        <p:txBody>
          <a:bodyPr/>
          <a:lstStyle/>
          <a:p>
            <a:r>
              <a:rPr lang="en-US" dirty="0" smtClean="0"/>
              <a:t>Ask the Japanese government to </a:t>
            </a:r>
            <a:r>
              <a:rPr lang="en-US" b="1" u="sng" dirty="0" smtClean="0"/>
              <a:t>NOT</a:t>
            </a:r>
            <a:r>
              <a:rPr lang="en-US" dirty="0" smtClean="0"/>
              <a:t> let their people drink the water</a:t>
            </a:r>
          </a:p>
          <a:p>
            <a:r>
              <a:rPr lang="en-US" dirty="0" smtClean="0"/>
              <a:t>Ask them to get drinking water from safe, clean sources not affected by radioactive waste</a:t>
            </a:r>
          </a:p>
          <a:p>
            <a:r>
              <a:rPr lang="en-US" dirty="0" smtClean="0"/>
              <a:t>Send them encouraging words during this difficult time</a:t>
            </a:r>
            <a:endParaRPr lang="en-US" dirty="0"/>
          </a:p>
        </p:txBody>
      </p:sp>
    </p:spTree>
    <p:extLst>
      <p:ext uri="{BB962C8B-B14F-4D97-AF65-F5344CB8AC3E}">
        <p14:creationId xmlns:p14="http://schemas.microsoft.com/office/powerpoint/2010/main" val="8432394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fontScale="55000" lnSpcReduction="20000"/>
          </a:bodyPr>
          <a:lstStyle/>
          <a:p>
            <a:r>
              <a:rPr lang="en-US" sz="2800" dirty="0" smtClean="0"/>
              <a:t>Using Literature in Mathematics: Gifted Students' Comments, by Carolyn L. Pinchback, Gifted Child Today (Waco, Tex.: 2000) 24 no1 36-43 Wint 2001</a:t>
            </a:r>
          </a:p>
          <a:p>
            <a:r>
              <a:rPr lang="en-US" sz="2800" dirty="0" smtClean="0"/>
              <a:t>	Mapping Out New Directions? Or Using the Same Roadmap?, by Tracy L. Riley, Gifted Child Today (Waco, Tex.: 2000) 24 no1 24-9, 60-1 Wint 2001</a:t>
            </a:r>
          </a:p>
          <a:p>
            <a:r>
              <a:rPr lang="en-US" sz="2800" dirty="0" smtClean="0"/>
              <a:t>	STAFF DEVELOPMENT: OLD DOGS CAN LEARN NEW TRICKS, by Felicia A. Dixon; Richard Willis; John Benedict; Eugene Gossman, The Teacher Educator 36 no3 219-32 Wint 2001</a:t>
            </a:r>
          </a:p>
          <a:p>
            <a:r>
              <a:rPr lang="en-US" sz="2800" dirty="0" smtClean="0"/>
              <a:t>	LESSONS LEARNED FROM GIFTED CHILDREN ABOUT DIFFERENTIATION, by F. Richard Olenchak, The Teacher Educator 36 no3 185-98 Wint 2001</a:t>
            </a:r>
          </a:p>
          <a:p>
            <a:r>
              <a:rPr lang="en-US" sz="2800" dirty="0" smtClean="0"/>
              <a:t>	A LEGACY OF PROMISE: REFLECTIONS, SUGGESTIONS, AND DIRECTIONS FROM CONTEMPORARY LEADERS IN THE FIELD OF GIFTED EDUCATION, by Mary G. Rizza; Marcia Gentry, The Teacher Educator 36 no3 167-84 Wint 2001</a:t>
            </a:r>
          </a:p>
          <a:p>
            <a:r>
              <a:rPr lang="en-US" sz="2800" dirty="0" smtClean="0"/>
              <a:t>	Integrating an affective component in the curriculum for gifted and talented students, by Karen Johnson, Gifted Child Today (Waco, Tex.: 2000) 24 no4 14-18 Fall 2001</a:t>
            </a:r>
          </a:p>
          <a:p>
            <a:r>
              <a:rPr lang="en-US" sz="2800" dirty="0" smtClean="0"/>
              <a:t>	Gifted Children in the Current Policy and Fiscal Context of Public Education: A National Snapshot and State-Level Equity Analysis of Texas, Bruce D. Baker, Educational Evaluation &amp; Policy Analysis 23 no3 229-50 Fall 2001</a:t>
            </a:r>
          </a:p>
          <a:p>
            <a:r>
              <a:rPr lang="en-US" sz="2800" dirty="0" smtClean="0"/>
              <a:t>	Beliefs and Attitudes of Novice Teachers Regarding Instruction of Academically Talented Learners, Karen</a:t>
            </a: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Authors: Christen Crayton</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Christen Crayton was born and raised in Austin, Texas. She has always had a passion for children, learning, and teaching. Until high school, Crayton believed she wanted to be a lawyer because of her eagerness to debate and be thorough. After entering high school, she knew she wanted to teach but at the high school level. After receiving her first job in college as a camp counselor, Crayton changed her major to elementary education. She enjoyed the vibe of being on a high school campus but enjoyed the smiles, hugs, and curiosity of younger children more. Crayton has experience as a research assistant, a tutor, a customer service representative and a hospitality coordinator. She believes her previous experience have given her some of the fundamental characteristics of a quality educator. Her teaching philosophy is to empower, encourage, and restore students who believe they cannot achieve. In the future, Crayton plans to attend Vanderbilt University in Nashville, Tennessee to complete her masters and doctorate degree in Education. She dreams of traveling the world, being married, beginning her own Non-profit, and having children of her own. Christen Crayton is ready to begin a career in teaching knowing that she is positively impacting students to become quality citizens and leaders.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References</a:t>
            </a:r>
            <a:endParaRPr lang="en-US" dirty="0"/>
          </a:p>
        </p:txBody>
      </p:sp>
      <p:sp>
        <p:nvSpPr>
          <p:cNvPr id="3" name="Content Placeholder 2"/>
          <p:cNvSpPr>
            <a:spLocks noGrp="1"/>
          </p:cNvSpPr>
          <p:nvPr>
            <p:ph sz="quarter" idx="1"/>
          </p:nvPr>
        </p:nvSpPr>
        <p:spPr/>
        <p:txBody>
          <a:bodyPr>
            <a:normAutofit fontScale="70000" lnSpcReduction="20000"/>
          </a:bodyPr>
          <a:lstStyle/>
          <a:p>
            <a:r>
              <a:rPr lang="en-US" sz="2800" dirty="0" smtClean="0"/>
              <a:t>An Analysis of Multiple Intelligences Theory and Its Use with the Gifted and Talented, by Daniel Fasko, Jr., Roeper Review 23 no3 126-30 Ap 2001</a:t>
            </a:r>
          </a:p>
          <a:p>
            <a:r>
              <a:rPr lang="en-US" sz="2800" dirty="0" smtClean="0"/>
              <a:t>	Perfectionism Differences in Gifted Middle School Students, by Del Siegle; Patricia A. Schuler, Roeper Review 23 no1 39-44 S 2000</a:t>
            </a:r>
          </a:p>
          <a:p>
            <a:r>
              <a:rPr lang="en-US" sz="2800" dirty="0" smtClean="0"/>
              <a:t>	An Effective Mathematics and Science Curriculum Option for Secondary Gifted Education, by Tandra L. Tyler-Wood; Mark Mortenson; Dawn Putney; Michael A. Cass, Roeper Review 22 no4 266-9 Je 2000</a:t>
            </a:r>
          </a:p>
          <a:p>
            <a:r>
              <a:rPr lang="en-US" sz="2800" dirty="0" smtClean="0"/>
              <a:t>	Academic Self-Concept of Talented Students: Factor Structure and Applicability of the Internal/External Frame of Reference Model, by Frances Lee Lai Mui, Alexander Seeshing Yeung, Renae Low, &amp; Putai Jin, Journal for the Education of the Gifted 23 no3 343-67 Spr 2000</a:t>
            </a:r>
          </a:p>
          <a:p>
            <a:r>
              <a:rPr lang="en-US" sz="2800" smtClean="0"/>
              <a:t>	Talent Identification and Development in Taiwan, by Wu-Tien Wu, Roeper Review 22 no2 131-4 Ja 2000</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752600"/>
          </a:xfrm>
        </p:spPr>
        <p:txBody>
          <a:bodyPr>
            <a:noAutofit/>
          </a:bodyPr>
          <a:lstStyle/>
          <a:p>
            <a:r>
              <a:rPr lang="en-US" sz="8800" b="1" dirty="0" smtClean="0">
                <a:ln w="18000">
                  <a:solidFill>
                    <a:srgbClr val="FF0066"/>
                  </a:solidFill>
                  <a:prstDash val="solid"/>
                  <a:miter lim="800000"/>
                </a:ln>
                <a:solidFill>
                  <a:srgbClr val="FFFF00"/>
                </a:solidFill>
                <a:effectLst>
                  <a:glow rad="101600">
                    <a:schemeClr val="accent4">
                      <a:satMod val="175000"/>
                      <a:alpha val="40000"/>
                    </a:schemeClr>
                  </a:glow>
                  <a:outerShdw blurRad="25500" dist="23000" dir="7020000" algn="tl">
                    <a:srgbClr val="000000">
                      <a:alpha val="50000"/>
                    </a:srgbClr>
                  </a:outerShdw>
                </a:effectLst>
                <a:latin typeface="Algerian" pitchFamily="82" charset="0"/>
              </a:rPr>
              <a:t>Verbs</a:t>
            </a:r>
            <a:endParaRPr lang="en-US" sz="8800" b="1" dirty="0">
              <a:ln w="18000">
                <a:solidFill>
                  <a:srgbClr val="FF0066"/>
                </a:solidFill>
                <a:prstDash val="solid"/>
                <a:miter lim="800000"/>
              </a:ln>
              <a:solidFill>
                <a:srgbClr val="FFFF00"/>
              </a:solidFill>
              <a:effectLst>
                <a:glow rad="101600">
                  <a:schemeClr val="accent4">
                    <a:satMod val="175000"/>
                    <a:alpha val="40000"/>
                  </a:schemeClr>
                </a:glow>
                <a:outerShdw blurRad="25500" dist="23000" dir="7020000" algn="tl">
                  <a:srgbClr val="000000">
                    <a:alpha val="50000"/>
                  </a:srgbClr>
                </a:outerShdw>
              </a:effectLst>
              <a:latin typeface="Algerian" pitchFamily="82" charset="0"/>
            </a:endParaRPr>
          </a:p>
        </p:txBody>
      </p:sp>
      <p:pic>
        <p:nvPicPr>
          <p:cNvPr id="1032" name="Picture 8" descr="C:\Users\Christen\AppData\Local\Microsoft\Windows\Temporary Internet Files\Content.IE5\WP6PAZOH\MM90004109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2633202"/>
            <a:ext cx="2284798" cy="21977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Christen\AppData\Local\Microsoft\Windows\Temporary Internet Files\Content.IE5\WP6PAZOH\MM900236492.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78954"/>
            <a:ext cx="1899804" cy="222633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Christen\AppData\Local\Microsoft\Windows\Temporary Internet Files\Content.IE5\5SRY10GB\MM900046562.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9776" y="4830960"/>
            <a:ext cx="3834224" cy="184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878549"/>
      </p:ext>
    </p:extLst>
  </p:cSld>
  <p:clrMapOvr>
    <a:masterClrMapping/>
  </p:clrMapOvr>
  <mc:AlternateContent xmlns:mc="http://schemas.openxmlformats.org/markup-compatibility/2006" xmlns:p14="http://schemas.microsoft.com/office/powerpoint/2010/main">
    <mc:Choice Requires="p14">
      <p:transition spd="slow" p14:dur="55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1036"/>
                                        </p:tgtEl>
                                        <p:attrNameLst>
                                          <p:attrName>style.visibility</p:attrName>
                                        </p:attrNameLst>
                                      </p:cBhvr>
                                      <p:to>
                                        <p:strVal val="visible"/>
                                      </p:to>
                                    </p:set>
                                    <p:anim calcmode="lin" valueType="num">
                                      <p:cBhvr>
                                        <p:cTn id="24" dur="1000" fill="hold"/>
                                        <p:tgtEl>
                                          <p:spTgt spid="1036"/>
                                        </p:tgtEl>
                                        <p:attrNameLst>
                                          <p:attrName>ppt_w</p:attrName>
                                        </p:attrNameLst>
                                      </p:cBhvr>
                                      <p:tavLst>
                                        <p:tav tm="0">
                                          <p:val>
                                            <p:fltVal val="0"/>
                                          </p:val>
                                        </p:tav>
                                        <p:tav tm="100000">
                                          <p:val>
                                            <p:strVal val="#ppt_w"/>
                                          </p:val>
                                        </p:tav>
                                      </p:tavLst>
                                    </p:anim>
                                    <p:anim calcmode="lin" valueType="num">
                                      <p:cBhvr>
                                        <p:cTn id="25" dur="1000" fill="hold"/>
                                        <p:tgtEl>
                                          <p:spTgt spid="1036"/>
                                        </p:tgtEl>
                                        <p:attrNameLst>
                                          <p:attrName>ppt_h</p:attrName>
                                        </p:attrNameLst>
                                      </p:cBhvr>
                                      <p:tavLst>
                                        <p:tav tm="0">
                                          <p:val>
                                            <p:fltVal val="0"/>
                                          </p:val>
                                        </p:tav>
                                        <p:tav tm="100000">
                                          <p:val>
                                            <p:strVal val="#ppt_h"/>
                                          </p:val>
                                        </p:tav>
                                      </p:tavLst>
                                    </p:anim>
                                    <p:anim calcmode="lin" valueType="num">
                                      <p:cBhvr>
                                        <p:cTn id="26" dur="1000" fill="hold"/>
                                        <p:tgtEl>
                                          <p:spTgt spid="1036"/>
                                        </p:tgtEl>
                                        <p:attrNameLst>
                                          <p:attrName>style.rotation</p:attrName>
                                        </p:attrNameLst>
                                      </p:cBhvr>
                                      <p:tavLst>
                                        <p:tav tm="0">
                                          <p:val>
                                            <p:fltVal val="90"/>
                                          </p:val>
                                        </p:tav>
                                        <p:tav tm="100000">
                                          <p:val>
                                            <p:fltVal val="0"/>
                                          </p:val>
                                        </p:tav>
                                      </p:tavLst>
                                    </p:anim>
                                    <p:animEffect transition="in" filter="fade">
                                      <p:cBhvr>
                                        <p:cTn id="27" dur="1000"/>
                                        <p:tgtEl>
                                          <p:spTgt spid="1036"/>
                                        </p:tgtEl>
                                      </p:cBhvr>
                                    </p:animEffect>
                                  </p:childTnLst>
                                </p:cTn>
                              </p:par>
                            </p:childTnLst>
                          </p:cTn>
                        </p:par>
                        <p:par>
                          <p:cTn id="28" fill="hold">
                            <p:stCondLst>
                              <p:cond delay="3000"/>
                            </p:stCondLst>
                            <p:childTnLst>
                              <p:par>
                                <p:cTn id="29" presetID="45" presetClass="entr" presetSubtype="0" fill="hold" nodeType="after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fade">
                                      <p:cBhvr>
                                        <p:cTn id="31" dur="3000"/>
                                        <p:tgtEl>
                                          <p:spTgt spid="1032"/>
                                        </p:tgtEl>
                                      </p:cBhvr>
                                    </p:animEffect>
                                    <p:anim calcmode="lin" valueType="num">
                                      <p:cBhvr>
                                        <p:cTn id="32" dur="3000" fill="hold"/>
                                        <p:tgtEl>
                                          <p:spTgt spid="1032"/>
                                        </p:tgtEl>
                                        <p:attrNameLst>
                                          <p:attrName>ppt_w</p:attrName>
                                        </p:attrNameLst>
                                      </p:cBhvr>
                                      <p:tavLst>
                                        <p:tav tm="0" fmla="#ppt_w*sin(2.5*pi*$)">
                                          <p:val>
                                            <p:fltVal val="0"/>
                                          </p:val>
                                        </p:tav>
                                        <p:tav tm="100000">
                                          <p:val>
                                            <p:fltVal val="1"/>
                                          </p:val>
                                        </p:tav>
                                      </p:tavLst>
                                    </p:anim>
                                    <p:anim calcmode="lin" valueType="num">
                                      <p:cBhvr>
                                        <p:cTn id="33" dur="3000" fill="hold"/>
                                        <p:tgtEl>
                                          <p:spTgt spid="1032"/>
                                        </p:tgtEl>
                                        <p:attrNameLst>
                                          <p:attrName>ppt_h</p:attrName>
                                        </p:attrNameLst>
                                      </p:cBhvr>
                                      <p:tavLst>
                                        <p:tav tm="0">
                                          <p:val>
                                            <p:strVal val="#ppt_h"/>
                                          </p:val>
                                        </p:tav>
                                        <p:tav tm="100000">
                                          <p:val>
                                            <p:strVal val="#ppt_h"/>
                                          </p:val>
                                        </p:tav>
                                      </p:tavLst>
                                    </p:anim>
                                  </p:childTnLst>
                                </p:cTn>
                              </p:par>
                            </p:childTnLst>
                          </p:cTn>
                        </p:par>
                        <p:par>
                          <p:cTn id="34" fill="hold">
                            <p:stCondLst>
                              <p:cond delay="6000"/>
                            </p:stCondLst>
                            <p:childTnLst>
                              <p:par>
                                <p:cTn id="35" presetID="2" presetClass="entr" presetSubtype="4" fill="hold" nodeType="afterEffect">
                                  <p:stCondLst>
                                    <p:cond delay="0"/>
                                  </p:stCondLst>
                                  <p:childTnLst>
                                    <p:set>
                                      <p:cBhvr>
                                        <p:cTn id="36" dur="1" fill="hold">
                                          <p:stCondLst>
                                            <p:cond delay="0"/>
                                          </p:stCondLst>
                                        </p:cTn>
                                        <p:tgtEl>
                                          <p:spTgt spid="1038"/>
                                        </p:tgtEl>
                                        <p:attrNameLst>
                                          <p:attrName>style.visibility</p:attrName>
                                        </p:attrNameLst>
                                      </p:cBhvr>
                                      <p:to>
                                        <p:strVal val="visible"/>
                                      </p:to>
                                    </p:set>
                                    <p:anim calcmode="lin" valueType="num">
                                      <p:cBhvr additive="base">
                                        <p:cTn id="37" dur="2000" fill="hold"/>
                                        <p:tgtEl>
                                          <p:spTgt spid="1038"/>
                                        </p:tgtEl>
                                        <p:attrNameLst>
                                          <p:attrName>ppt_x</p:attrName>
                                        </p:attrNameLst>
                                      </p:cBhvr>
                                      <p:tavLst>
                                        <p:tav tm="0">
                                          <p:val>
                                            <p:strVal val="#ppt_x"/>
                                          </p:val>
                                        </p:tav>
                                        <p:tav tm="100000">
                                          <p:val>
                                            <p:strVal val="#ppt_x"/>
                                          </p:val>
                                        </p:tav>
                                      </p:tavLst>
                                    </p:anim>
                                    <p:anim calcmode="lin" valueType="num">
                                      <p:cBhvr additive="base">
                                        <p:cTn id="38" dur="2000" fill="hold"/>
                                        <p:tgtEl>
                                          <p:spTgt spid="1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rgbClr val="00FF00">
                      <a:alpha val="60000"/>
                    </a:srgbClr>
                  </a:glow>
                </a:effectLst>
                <a:latin typeface="Algerian" pitchFamily="82" charset="0"/>
              </a:rPr>
              <a:t>Objective(s):</a:t>
            </a:r>
            <a:endParaRPr lang="en-US" dirty="0">
              <a:effectLst>
                <a:glow rad="101600">
                  <a:srgbClr val="00FF00">
                    <a:alpha val="60000"/>
                  </a:srgbClr>
                </a:glow>
              </a:effectLst>
              <a:latin typeface="Algerian" pitchFamily="82" charset="0"/>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latin typeface="Andalus" pitchFamily="18" charset="-78"/>
                <a:cs typeface="Andalus" pitchFamily="18" charset="-78"/>
              </a:rPr>
              <a:t>Students will identify the </a:t>
            </a:r>
            <a:r>
              <a:rPr lang="en-US" dirty="0" smtClean="0">
                <a:latin typeface="Andalus" pitchFamily="18" charset="-78"/>
                <a:cs typeface="Andalus" pitchFamily="18" charset="-78"/>
              </a:rPr>
              <a:t>ten </a:t>
            </a:r>
            <a:r>
              <a:rPr lang="en-US" dirty="0">
                <a:latin typeface="Andalus" pitchFamily="18" charset="-78"/>
                <a:cs typeface="Andalus" pitchFamily="18" charset="-78"/>
              </a:rPr>
              <a:t>verbs in a teacher created passage: shake, jump, dance, clap, snap, bend, wave, skip, whisper, and march. </a:t>
            </a:r>
            <a:endParaRPr lang="en-US" dirty="0" smtClean="0">
              <a:latin typeface="Andalus" pitchFamily="18" charset="-78"/>
              <a:cs typeface="Andalus" pitchFamily="18" charset="-78"/>
            </a:endParaRPr>
          </a:p>
          <a:p>
            <a:pPr marL="514350" indent="-514350">
              <a:buFont typeface="+mj-lt"/>
              <a:buAutoNum type="arabicPeriod"/>
            </a:pPr>
            <a:r>
              <a:rPr lang="en-US" dirty="0" smtClean="0">
                <a:latin typeface="Andalus" pitchFamily="18" charset="-78"/>
                <a:cs typeface="Andalus" pitchFamily="18" charset="-78"/>
              </a:rPr>
              <a:t>Students will demonstrate their understanding of verbs in a game of charades. </a:t>
            </a:r>
          </a:p>
          <a:p>
            <a:pPr marL="514350" indent="-514350">
              <a:buFont typeface="+mj-lt"/>
              <a:buAutoNum type="arabicPeriod"/>
            </a:pPr>
            <a:r>
              <a:rPr lang="en-US" dirty="0" smtClean="0">
                <a:latin typeface="Andalus" pitchFamily="18" charset="-78"/>
                <a:cs typeface="Andalus" pitchFamily="18" charset="-78"/>
              </a:rPr>
              <a:t>Students </a:t>
            </a:r>
            <a:r>
              <a:rPr lang="en-US" dirty="0">
                <a:latin typeface="Andalus" pitchFamily="18" charset="-78"/>
                <a:cs typeface="Andalus" pitchFamily="18" charset="-78"/>
              </a:rPr>
              <a:t>will listen and show the </a:t>
            </a:r>
            <a:r>
              <a:rPr lang="en-US" dirty="0" smtClean="0">
                <a:latin typeface="Andalus" pitchFamily="18" charset="-78"/>
                <a:cs typeface="Andalus" pitchFamily="18" charset="-78"/>
              </a:rPr>
              <a:t>verbs </a:t>
            </a:r>
            <a:r>
              <a:rPr lang="en-US" dirty="0">
                <a:latin typeface="Andalus" pitchFamily="18" charset="-78"/>
                <a:cs typeface="Andalus" pitchFamily="18" charset="-78"/>
              </a:rPr>
              <a:t>in the game “Teacher Says</a:t>
            </a:r>
            <a:r>
              <a:rPr lang="en-US" dirty="0" smtClean="0">
                <a:latin typeface="Andalus" pitchFamily="18" charset="-78"/>
                <a:cs typeface="Andalus" pitchFamily="18" charset="-78"/>
              </a:rPr>
              <a:t>.”</a:t>
            </a:r>
          </a:p>
          <a:p>
            <a:pPr marL="514350" indent="-514350">
              <a:buFont typeface="+mj-lt"/>
              <a:buAutoNum type="arabicPeriod"/>
            </a:pPr>
            <a:r>
              <a:rPr lang="en-US" dirty="0" smtClean="0">
                <a:latin typeface="Andalus" pitchFamily="18" charset="-78"/>
                <a:cs typeface="Andalus" pitchFamily="18" charset="-78"/>
              </a:rPr>
              <a:t>Students will identify verbs in sentences.</a:t>
            </a:r>
          </a:p>
          <a:p>
            <a:pPr marL="514350" indent="-514350">
              <a:buFont typeface="+mj-lt"/>
              <a:buAutoNum type="arabicPeriod"/>
            </a:pPr>
            <a:r>
              <a:rPr lang="en-US" dirty="0" smtClean="0">
                <a:latin typeface="Andalus" pitchFamily="18" charset="-78"/>
                <a:cs typeface="Andalus" pitchFamily="18" charset="-78"/>
              </a:rPr>
              <a:t>Student will create five or more sentences using their own verbs.</a:t>
            </a:r>
          </a:p>
          <a:p>
            <a:pPr marL="514350" indent="-514350">
              <a:buFont typeface="+mj-lt"/>
              <a:buAutoNum type="arabicPeriod"/>
            </a:pPr>
            <a:r>
              <a:rPr lang="en-US" dirty="0" smtClean="0">
                <a:latin typeface="Andalus" pitchFamily="18" charset="-78"/>
                <a:cs typeface="Andalus" pitchFamily="18" charset="-78"/>
              </a:rPr>
              <a:t>Students will watch a soundless video on action verbs and create a song, story, narration, or dance to accompany. </a:t>
            </a:r>
            <a:endParaRPr lang="en-US" dirty="0">
              <a:latin typeface="Andalus" pitchFamily="18" charset="-78"/>
              <a:cs typeface="Andalus" pitchFamily="18" charset="-78"/>
            </a:endParaRPr>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rgbClr val="00FF00">
                      <a:alpha val="60000"/>
                    </a:srgbClr>
                  </a:glow>
                </a:effectLst>
                <a:latin typeface="Algerian" pitchFamily="82" charset="0"/>
              </a:rPr>
              <a:t>TEKS</a:t>
            </a:r>
            <a:endParaRPr lang="en-US" dirty="0">
              <a:effectLst>
                <a:glow rad="101600">
                  <a:srgbClr val="00FF00">
                    <a:alpha val="60000"/>
                  </a:srgbClr>
                </a:glow>
              </a:effectLst>
              <a:latin typeface="Algerian" pitchFamily="82" charset="0"/>
            </a:endParaRPr>
          </a:p>
        </p:txBody>
      </p:sp>
      <p:sp>
        <p:nvSpPr>
          <p:cNvPr id="3" name="Content Placeholder 2"/>
          <p:cNvSpPr>
            <a:spLocks noGrp="1"/>
          </p:cNvSpPr>
          <p:nvPr>
            <p:ph idx="1"/>
          </p:nvPr>
        </p:nvSpPr>
        <p:spPr/>
        <p:txBody>
          <a:bodyPr>
            <a:normAutofit/>
          </a:bodyPr>
          <a:lstStyle/>
          <a:p>
            <a:pPr marL="0" indent="0">
              <a:buNone/>
            </a:pPr>
            <a:r>
              <a:rPr lang="en-US" dirty="0">
                <a:latin typeface="Andalus" pitchFamily="18" charset="-78"/>
                <a:cs typeface="Andalus" pitchFamily="18" charset="-78"/>
              </a:rPr>
              <a:t>6)  Reading/Vocabulary Development. Students understand new vocabulary and use it when reading and writing. Students are expected to:</a:t>
            </a:r>
          </a:p>
          <a:p>
            <a:pPr marL="0" indent="0">
              <a:buNone/>
            </a:pPr>
            <a:r>
              <a:rPr lang="en-US" dirty="0" smtClean="0">
                <a:latin typeface="Andalus" pitchFamily="18" charset="-78"/>
                <a:cs typeface="Andalus" pitchFamily="18" charset="-78"/>
              </a:rPr>
              <a:t>	(</a:t>
            </a:r>
            <a:r>
              <a:rPr lang="en-US" dirty="0">
                <a:latin typeface="Andalus" pitchFamily="18" charset="-78"/>
                <a:cs typeface="Andalus" pitchFamily="18" charset="-78"/>
              </a:rPr>
              <a:t>A)  Identify words that name actions (verbs) and words that name persons, places, or things (nouns);</a:t>
            </a:r>
          </a:p>
          <a:p>
            <a:pPr marL="0" indent="0">
              <a:buNone/>
            </a:pPr>
            <a:endParaRPr lang="en-US" dirty="0"/>
          </a:p>
        </p:txBody>
      </p:sp>
    </p:spTree>
    <p:extLst>
      <p:ext uri="{BB962C8B-B14F-4D97-AF65-F5344CB8AC3E}">
        <p14:creationId xmlns:p14="http://schemas.microsoft.com/office/powerpoint/2010/main" val="175804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US" sz="5400" b="1" dirty="0" smtClean="0">
                <a:ln w="17780" cmpd="sng">
                  <a:solidFill>
                    <a:schemeClr val="tx1"/>
                  </a:solidFill>
                  <a:prstDash val="solid"/>
                  <a:miter lim="800000"/>
                </a:ln>
                <a:solidFill>
                  <a:srgbClr val="FF0000"/>
                </a:solidFill>
                <a:effectLst>
                  <a:glow rad="63500">
                    <a:srgbClr val="92D050">
                      <a:alpha val="40000"/>
                    </a:srgbClr>
                  </a:glow>
                  <a:outerShdw blurRad="50800" algn="tl" rotWithShape="0">
                    <a:srgbClr val="000000"/>
                  </a:outerShdw>
                </a:effectLst>
                <a:latin typeface="Algerian" pitchFamily="82" charset="0"/>
              </a:rPr>
              <a:t>What is a verb</a:t>
            </a:r>
            <a:endParaRPr lang="en-US" sz="5400" b="1" dirty="0">
              <a:ln w="17780" cmpd="sng">
                <a:solidFill>
                  <a:schemeClr val="tx1"/>
                </a:solidFill>
                <a:prstDash val="solid"/>
                <a:miter lim="800000"/>
              </a:ln>
              <a:solidFill>
                <a:srgbClr val="FF0000"/>
              </a:solidFill>
              <a:effectLst>
                <a:glow rad="63500">
                  <a:srgbClr val="92D050">
                    <a:alpha val="40000"/>
                  </a:srgbClr>
                </a:glow>
                <a:outerShdw blurRad="50800" algn="tl" rotWithShape="0">
                  <a:srgbClr val="000000"/>
                </a:outerShdw>
              </a:effectLst>
              <a:latin typeface="Algerian" pitchFamily="82" charset="0"/>
            </a:endParaRPr>
          </a:p>
        </p:txBody>
      </p:sp>
      <p:pic>
        <p:nvPicPr>
          <p:cNvPr id="3074" name="Picture 2" descr="C:\Users\Christen\AppData\Local\Microsoft\Windows\Temporary Internet Files\Content.IE5\634CREYG\MM900282747.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676400"/>
            <a:ext cx="40386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Christen\AppData\Local\Microsoft\Windows\Temporary Internet Files\Content.IE5\SM6N6P32\MM900395769.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1550" y="0"/>
            <a:ext cx="612140" cy="1249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04814"/>
      </p:ext>
    </p:extLst>
  </p:cSld>
  <p:clrMapOvr>
    <a:masterClrMapping/>
  </p:clrMapOvr>
  <mc:AlternateContent xmlns:mc="http://schemas.openxmlformats.org/markup-compatibility/2006" xmlns:p14="http://schemas.microsoft.com/office/powerpoint/2010/main">
    <mc:Choice Requires="p14">
      <p:transition spd="slow" p14:dur="825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2000" fill="hold"/>
                                        <p:tgtEl>
                                          <p:spTgt spid="3076"/>
                                        </p:tgtEl>
                                        <p:attrNameLst>
                                          <p:attrName>ppt_w</p:attrName>
                                        </p:attrNameLst>
                                      </p:cBhvr>
                                      <p:tavLst>
                                        <p:tav tm="0">
                                          <p:val>
                                            <p:fltVal val="0"/>
                                          </p:val>
                                        </p:tav>
                                        <p:tav tm="100000">
                                          <p:val>
                                            <p:strVal val="#ppt_w"/>
                                          </p:val>
                                        </p:tav>
                                      </p:tavLst>
                                    </p:anim>
                                    <p:anim calcmode="lin" valueType="num">
                                      <p:cBhvr>
                                        <p:cTn id="8" dur="2000" fill="hold"/>
                                        <p:tgtEl>
                                          <p:spTgt spid="3076"/>
                                        </p:tgtEl>
                                        <p:attrNameLst>
                                          <p:attrName>ppt_h</p:attrName>
                                        </p:attrNameLst>
                                      </p:cBhvr>
                                      <p:tavLst>
                                        <p:tav tm="0">
                                          <p:val>
                                            <p:fltVal val="0"/>
                                          </p:val>
                                        </p:tav>
                                        <p:tav tm="100000">
                                          <p:val>
                                            <p:strVal val="#ppt_h"/>
                                          </p:val>
                                        </p:tav>
                                      </p:tavLst>
                                    </p:anim>
                                    <p:animEffect transition="in" filter="fade">
                                      <p:cBhvr>
                                        <p:cTn id="9" dur="2000"/>
                                        <p:tgtEl>
                                          <p:spTgt spid="3076"/>
                                        </p:tgtEl>
                                      </p:cBhvr>
                                    </p:animEffect>
                                  </p:childTnLst>
                                </p:cTn>
                              </p:par>
                            </p:childTnLst>
                          </p:cTn>
                        </p:par>
                        <p:par>
                          <p:cTn id="10" fill="hold">
                            <p:stCondLst>
                              <p:cond delay="2000"/>
                            </p:stCondLst>
                            <p:childTnLst>
                              <p:par>
                                <p:cTn id="11" presetID="26"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80">
                                          <p:stCondLst>
                                            <p:cond delay="0"/>
                                          </p:stCondLst>
                                        </p:cTn>
                                        <p:tgtEl>
                                          <p:spTgt spid="3074"/>
                                        </p:tgtEl>
                                      </p:cBhvr>
                                    </p:animEffect>
                                    <p:anim calcmode="lin" valueType="num">
                                      <p:cBhvr>
                                        <p:cTn id="14"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9" dur="26">
                                          <p:stCondLst>
                                            <p:cond delay="650"/>
                                          </p:stCondLst>
                                        </p:cTn>
                                        <p:tgtEl>
                                          <p:spTgt spid="3074"/>
                                        </p:tgtEl>
                                      </p:cBhvr>
                                      <p:to x="100000" y="60000"/>
                                    </p:animScale>
                                    <p:animScale>
                                      <p:cBhvr>
                                        <p:cTn id="20" dur="166" decel="50000">
                                          <p:stCondLst>
                                            <p:cond delay="676"/>
                                          </p:stCondLst>
                                        </p:cTn>
                                        <p:tgtEl>
                                          <p:spTgt spid="3074"/>
                                        </p:tgtEl>
                                      </p:cBhvr>
                                      <p:to x="100000" y="100000"/>
                                    </p:animScale>
                                    <p:animScale>
                                      <p:cBhvr>
                                        <p:cTn id="21" dur="26">
                                          <p:stCondLst>
                                            <p:cond delay="1312"/>
                                          </p:stCondLst>
                                        </p:cTn>
                                        <p:tgtEl>
                                          <p:spTgt spid="3074"/>
                                        </p:tgtEl>
                                      </p:cBhvr>
                                      <p:to x="100000" y="80000"/>
                                    </p:animScale>
                                    <p:animScale>
                                      <p:cBhvr>
                                        <p:cTn id="22" dur="166" decel="50000">
                                          <p:stCondLst>
                                            <p:cond delay="1338"/>
                                          </p:stCondLst>
                                        </p:cTn>
                                        <p:tgtEl>
                                          <p:spTgt spid="3074"/>
                                        </p:tgtEl>
                                      </p:cBhvr>
                                      <p:to x="100000" y="100000"/>
                                    </p:animScale>
                                    <p:animScale>
                                      <p:cBhvr>
                                        <p:cTn id="23" dur="26">
                                          <p:stCondLst>
                                            <p:cond delay="1642"/>
                                          </p:stCondLst>
                                        </p:cTn>
                                        <p:tgtEl>
                                          <p:spTgt spid="3074"/>
                                        </p:tgtEl>
                                      </p:cBhvr>
                                      <p:to x="100000" y="90000"/>
                                    </p:animScale>
                                    <p:animScale>
                                      <p:cBhvr>
                                        <p:cTn id="24" dur="166" decel="50000">
                                          <p:stCondLst>
                                            <p:cond delay="1668"/>
                                          </p:stCondLst>
                                        </p:cTn>
                                        <p:tgtEl>
                                          <p:spTgt spid="3074"/>
                                        </p:tgtEl>
                                      </p:cBhvr>
                                      <p:to x="100000" y="100000"/>
                                    </p:animScale>
                                    <p:animScale>
                                      <p:cBhvr>
                                        <p:cTn id="25" dur="26">
                                          <p:stCondLst>
                                            <p:cond delay="1808"/>
                                          </p:stCondLst>
                                        </p:cTn>
                                        <p:tgtEl>
                                          <p:spTgt spid="3074"/>
                                        </p:tgtEl>
                                      </p:cBhvr>
                                      <p:to x="100000" y="95000"/>
                                    </p:animScale>
                                    <p:animScale>
                                      <p:cBhvr>
                                        <p:cTn id="26"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sz="5400" dirty="0" smtClean="0">
                <a:ln>
                  <a:solidFill>
                    <a:schemeClr val="tx1"/>
                  </a:solidFill>
                </a:ln>
                <a:solidFill>
                  <a:srgbClr val="9966FF"/>
                </a:solidFill>
                <a:effectLst>
                  <a:glow rad="101600">
                    <a:srgbClr val="7030A0">
                      <a:alpha val="60000"/>
                    </a:srgbClr>
                  </a:glow>
                </a:effectLst>
                <a:latin typeface="Algerian" pitchFamily="82" charset="0"/>
              </a:rPr>
              <a:t>A verb is…</a:t>
            </a:r>
            <a:endParaRPr lang="en-US" sz="5400" dirty="0">
              <a:ln>
                <a:solidFill>
                  <a:schemeClr val="tx1"/>
                </a:solidFill>
              </a:ln>
              <a:solidFill>
                <a:srgbClr val="9966FF"/>
              </a:solidFill>
              <a:effectLst>
                <a:glow rad="101600">
                  <a:srgbClr val="7030A0">
                    <a:alpha val="60000"/>
                  </a:srgbClr>
                </a:glow>
              </a:effectLst>
              <a:latin typeface="Algerian" pitchFamily="82" charset="0"/>
            </a:endParaRPr>
          </a:p>
        </p:txBody>
      </p:sp>
      <p:sp>
        <p:nvSpPr>
          <p:cNvPr id="3" name="Content Placeholder 2"/>
          <p:cNvSpPr>
            <a:spLocks noGrp="1"/>
          </p:cNvSpPr>
          <p:nvPr>
            <p:ph idx="1"/>
          </p:nvPr>
        </p:nvSpPr>
        <p:spPr/>
        <p:txBody>
          <a:bodyPr>
            <a:normAutofit lnSpcReduction="10000"/>
          </a:bodyPr>
          <a:lstStyle/>
          <a:p>
            <a:pPr marL="0" indent="0" algn="ctr">
              <a:buNone/>
            </a:pPr>
            <a:endParaRPr lang="en-US" sz="7200" b="1" dirty="0" smtClean="0">
              <a:latin typeface="Andalus" pitchFamily="18" charset="-78"/>
              <a:cs typeface="Andalus" pitchFamily="18" charset="-78"/>
            </a:endParaRPr>
          </a:p>
          <a:p>
            <a:pPr marL="0" indent="0" algn="ctr">
              <a:buNone/>
            </a:pPr>
            <a:r>
              <a:rPr lang="en-US" sz="7200" b="1" dirty="0" smtClean="0">
                <a:latin typeface="Andalus" pitchFamily="18" charset="-78"/>
                <a:cs typeface="Andalus" pitchFamily="18" charset="-78"/>
              </a:rPr>
              <a:t>An </a:t>
            </a:r>
            <a:r>
              <a:rPr lang="en-US" sz="7200" b="1" dirty="0" smtClean="0">
                <a:effectLst>
                  <a:glow rad="101600">
                    <a:schemeClr val="accent2">
                      <a:satMod val="175000"/>
                      <a:alpha val="40000"/>
                    </a:schemeClr>
                  </a:glow>
                </a:effectLst>
                <a:latin typeface="Andalus" pitchFamily="18" charset="-78"/>
                <a:cs typeface="Andalus" pitchFamily="18" charset="-78"/>
              </a:rPr>
              <a:t>action</a:t>
            </a:r>
            <a:r>
              <a:rPr lang="en-US" sz="7200" b="1" dirty="0" smtClean="0">
                <a:latin typeface="Andalus" pitchFamily="18" charset="-78"/>
                <a:cs typeface="Andalus" pitchFamily="18" charset="-78"/>
              </a:rPr>
              <a:t>: something you can </a:t>
            </a:r>
            <a:r>
              <a:rPr lang="en-US" sz="7200" b="1" dirty="0" smtClean="0">
                <a:effectLst>
                  <a:glow rad="101600">
                    <a:schemeClr val="accent2">
                      <a:lumMod val="75000"/>
                      <a:alpha val="60000"/>
                    </a:schemeClr>
                  </a:glow>
                </a:effectLst>
                <a:latin typeface="Andalus" pitchFamily="18" charset="-78"/>
                <a:cs typeface="Andalus" pitchFamily="18" charset="-78"/>
              </a:rPr>
              <a:t>do</a:t>
            </a:r>
            <a:r>
              <a:rPr lang="en-US" sz="6000" dirty="0" smtClean="0">
                <a:latin typeface="Andalus" pitchFamily="18" charset="-78"/>
                <a:cs typeface="Andalus" pitchFamily="18" charset="-78"/>
              </a:rPr>
              <a:t>.</a:t>
            </a:r>
          </a:p>
          <a:p>
            <a:pPr marL="0" indent="0">
              <a:buNone/>
            </a:pPr>
            <a:endParaRPr lang="en-US" sz="4400" dirty="0">
              <a:latin typeface="Andalus" pitchFamily="18" charset="-78"/>
              <a:cs typeface="Andalus" pitchFamily="18" charset="-78"/>
            </a:endParaRPr>
          </a:p>
        </p:txBody>
      </p:sp>
    </p:spTree>
    <p:extLst>
      <p:ext uri="{BB962C8B-B14F-4D97-AF65-F5344CB8AC3E}">
        <p14:creationId xmlns:p14="http://schemas.microsoft.com/office/powerpoint/2010/main" val="2785117011"/>
      </p:ext>
    </p:extLst>
  </p:cSld>
  <p:clrMapOvr>
    <a:masterClrMapping/>
  </p:clrMapOvr>
  <mc:AlternateContent xmlns:mc="http://schemas.openxmlformats.org/markup-compatibility/2006" xmlns:p14="http://schemas.microsoft.com/office/powerpoint/2010/main">
    <mc:Choice Requires="p14">
      <p:transition spd="slow" p14:dur="5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6" presetClass="emph" presetSubtype="0" fill="hold" nodeType="afterEffect">
                                  <p:stCondLst>
                                    <p:cond delay="0"/>
                                  </p:stCondLst>
                                  <p:iterate type="lt">
                                    <p:tmPct val="4000"/>
                                  </p:iterate>
                                  <p:childTnLst>
                                    <p:set>
                                      <p:cBhvr override="childStyle">
                                        <p:cTn id="9" dur="500" fill="hold"/>
                                        <p:tgtEl>
                                          <p:spTgt spid="3">
                                            <p:txEl>
                                              <p:pRg st="1" end="1"/>
                                            </p:txEl>
                                          </p:spTgt>
                                        </p:tgtEl>
                                        <p:attrNameLst>
                                          <p:attrName>style.color</p:attrName>
                                        </p:attrNameLst>
                                      </p:cBhvr>
                                      <p:to>
                                        <p:clrVal>
                                          <a:schemeClr val="accent2"/>
                                        </p:clrVal>
                                      </p:to>
                                    </p:set>
                                    <p:set>
                                      <p:cBhvr>
                                        <p:cTn id="10" dur="500" fill="hold"/>
                                        <p:tgtEl>
                                          <p:spTgt spid="3">
                                            <p:txEl>
                                              <p:pRg st="1" end="1"/>
                                            </p:txEl>
                                          </p:spTgt>
                                        </p:tgtEl>
                                        <p:attrNameLst>
                                          <p:attrName>fillcolor</p:attrName>
                                        </p:attrNameLst>
                                      </p:cBhvr>
                                      <p:to>
                                        <p:clrVal>
                                          <a:schemeClr val="accent2"/>
                                        </p:clrVal>
                                      </p:to>
                                    </p:set>
                                    <p:set>
                                      <p:cBhvr>
                                        <p:cTn id="11"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25</TotalTime>
  <Words>1282</Words>
  <Application>Microsoft Office PowerPoint</Application>
  <PresentationFormat>On-screen Show (4:3)</PresentationFormat>
  <Paragraphs>118</Paragraphs>
  <Slides>40</Slides>
  <Notes>0</Notes>
  <HiddenSlides>0</HiddenSlides>
  <MMClips>1</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Civic</vt:lpstr>
      <vt:lpstr>Gifted Learners Differentiate Curriculum in the Regular Classroom</vt:lpstr>
      <vt:lpstr>About the Authors: Theresa Monaco</vt:lpstr>
      <vt:lpstr>Abstract</vt:lpstr>
      <vt:lpstr>About the Authors: Christen Crayton</vt:lpstr>
      <vt:lpstr>Verbs</vt:lpstr>
      <vt:lpstr>Objective(s):</vt:lpstr>
      <vt:lpstr>TEKS</vt:lpstr>
      <vt:lpstr>What is a verb</vt:lpstr>
      <vt:lpstr>A verb is…</vt:lpstr>
      <vt:lpstr>examples</vt:lpstr>
      <vt:lpstr>examples</vt:lpstr>
      <vt:lpstr>Can you think of other verbs?  Some things we can do. </vt:lpstr>
      <vt:lpstr>Great Job!</vt:lpstr>
      <vt:lpstr>Find the verbs</vt:lpstr>
      <vt:lpstr>Way to Go!</vt:lpstr>
      <vt:lpstr>  Adam the Dancer  There was a young boy named Adam who loved to dance. He loved to shake, jump, and bend to the tango as the music beats faster and faster. One day, his teacher decided to ask him to dance in front of the class. She said in a whisper, “Would you like to show the class, what you can do? “Yes, Ms. Smith, I would love to, replied Adam. As soon as Ms. Smith turned on the music, he began to dance. His classmates began to  wave their hands as he slightly moved to the beat. With the snap of his fingers, he suddenly flips in the air and smiles to his classmates.  With a small march, he asks his classmates to join him on the floor. With a  skip, Ms. Smith turns the music on again, and with the clap of her hands she exclaims, “Let’s dance!” </vt:lpstr>
      <vt:lpstr>Your turn</vt:lpstr>
      <vt:lpstr>Next we will watch a soundless video</vt:lpstr>
      <vt:lpstr>PowerPoint Presentation</vt:lpstr>
      <vt:lpstr>Your turn!</vt:lpstr>
      <vt:lpstr>About the Authors: Maimuna Abdilah</vt:lpstr>
      <vt:lpstr>Community Helpers</vt:lpstr>
      <vt:lpstr>Firefighter</vt:lpstr>
      <vt:lpstr>Mail Carrier</vt:lpstr>
      <vt:lpstr>Doctor</vt:lpstr>
      <vt:lpstr>Police Officer</vt:lpstr>
      <vt:lpstr>Teacher</vt:lpstr>
      <vt:lpstr>Store Clerk</vt:lpstr>
      <vt:lpstr>Bank Teller</vt:lpstr>
      <vt:lpstr>Dentist</vt:lpstr>
      <vt:lpstr>PowerPoint Presentation</vt:lpstr>
      <vt:lpstr>About the Authors: Chau Dao</vt:lpstr>
      <vt:lpstr>2011 Japanese Tsunami and Radioactive Waste</vt:lpstr>
      <vt:lpstr>What happened in Japan?</vt:lpstr>
      <vt:lpstr>What is a tsunami?</vt:lpstr>
      <vt:lpstr>What is Radioactive Waste?</vt:lpstr>
      <vt:lpstr>Where is it going?</vt:lpstr>
      <vt:lpstr>What can we do?</vt:lpstr>
      <vt:lpstr>PowerPoint Presentation</vt:lpstr>
      <vt:lpstr>Course References</vt:lpstr>
    </vt:vector>
  </TitlesOfParts>
  <Company>University of Houston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Gifted Learners Differentiate Curriculum in the Regular Classroom</dc:title>
  <dc:creator>tmonaco</dc:creator>
  <cp:lastModifiedBy>NYU User</cp:lastModifiedBy>
  <cp:revision>4</cp:revision>
  <dcterms:created xsi:type="dcterms:W3CDTF">2012-01-23T21:13:10Z</dcterms:created>
  <dcterms:modified xsi:type="dcterms:W3CDTF">2012-02-17T21:21:20Z</dcterms:modified>
</cp:coreProperties>
</file>